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72" r:id="rId4"/>
    <p:sldId id="258" r:id="rId5"/>
    <p:sldId id="259" r:id="rId6"/>
    <p:sldId id="260" r:id="rId7"/>
    <p:sldId id="261" r:id="rId8"/>
    <p:sldId id="262" r:id="rId9"/>
    <p:sldId id="263" r:id="rId10"/>
    <p:sldId id="264" r:id="rId11"/>
    <p:sldId id="265" r:id="rId12"/>
    <p:sldId id="266" r:id="rId13"/>
    <p:sldId id="273" r:id="rId14"/>
    <p:sldId id="267" r:id="rId15"/>
    <p:sldId id="274" r:id="rId16"/>
    <p:sldId id="268" r:id="rId17"/>
    <p:sldId id="275" r:id="rId18"/>
    <p:sldId id="269" r:id="rId19"/>
    <p:sldId id="276"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snapToGrid="0">
      <p:cViewPr varScale="1">
        <p:scale>
          <a:sx n="68" d="100"/>
          <a:sy n="68" d="100"/>
        </p:scale>
        <p:origin x="8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9F8A27-FD68-4929-A2B1-D5F56478B46B}" type="datetimeFigureOut">
              <a:rPr lang="en-GB" smtClean="0"/>
              <a:t>05/05/2021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70D2AD-EEDA-40E2-8CE7-FBD8E8AD9A9F}" type="slidenum">
              <a:rPr lang="en-GB" smtClean="0"/>
              <a:t>‹#›</a:t>
            </a:fld>
            <a:endParaRPr lang="en-GB" dirty="0"/>
          </a:p>
        </p:txBody>
      </p:sp>
    </p:spTree>
    <p:extLst>
      <p:ext uri="{BB962C8B-B14F-4D97-AF65-F5344CB8AC3E}">
        <p14:creationId xmlns:p14="http://schemas.microsoft.com/office/powerpoint/2010/main" val="3496036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the NVP is higher than the initial investment. </a:t>
            </a:r>
          </a:p>
        </p:txBody>
      </p:sp>
      <p:sp>
        <p:nvSpPr>
          <p:cNvPr id="4" name="Slide Number Placeholder 3"/>
          <p:cNvSpPr>
            <a:spLocks noGrp="1"/>
          </p:cNvSpPr>
          <p:nvPr>
            <p:ph type="sldNum" sz="quarter" idx="5"/>
          </p:nvPr>
        </p:nvSpPr>
        <p:spPr/>
        <p:txBody>
          <a:bodyPr/>
          <a:lstStyle/>
          <a:p>
            <a:fld id="{9670D2AD-EEDA-40E2-8CE7-FBD8E8AD9A9F}" type="slidenum">
              <a:rPr lang="en-GB" smtClean="0"/>
              <a:t>4</a:t>
            </a:fld>
            <a:endParaRPr lang="en-GB" dirty="0"/>
          </a:p>
        </p:txBody>
      </p:sp>
    </p:spTree>
    <p:extLst>
      <p:ext uri="{BB962C8B-B14F-4D97-AF65-F5344CB8AC3E}">
        <p14:creationId xmlns:p14="http://schemas.microsoft.com/office/powerpoint/2010/main" val="3249134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the project the payback is less than 4 years </a:t>
            </a:r>
          </a:p>
        </p:txBody>
      </p:sp>
      <p:sp>
        <p:nvSpPr>
          <p:cNvPr id="4" name="Slide Number Placeholder 3"/>
          <p:cNvSpPr>
            <a:spLocks noGrp="1"/>
          </p:cNvSpPr>
          <p:nvPr>
            <p:ph type="sldNum" sz="quarter" idx="5"/>
          </p:nvPr>
        </p:nvSpPr>
        <p:spPr/>
        <p:txBody>
          <a:bodyPr/>
          <a:lstStyle/>
          <a:p>
            <a:fld id="{9670D2AD-EEDA-40E2-8CE7-FBD8E8AD9A9F}" type="slidenum">
              <a:rPr lang="en-GB" smtClean="0"/>
              <a:t>15</a:t>
            </a:fld>
            <a:endParaRPr lang="en-GB" dirty="0"/>
          </a:p>
        </p:txBody>
      </p:sp>
    </p:spTree>
    <p:extLst>
      <p:ext uri="{BB962C8B-B14F-4D97-AF65-F5344CB8AC3E}">
        <p14:creationId xmlns:p14="http://schemas.microsoft.com/office/powerpoint/2010/main" val="2320332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the project the payback period is less than 4 years </a:t>
            </a:r>
          </a:p>
        </p:txBody>
      </p:sp>
      <p:sp>
        <p:nvSpPr>
          <p:cNvPr id="4" name="Slide Number Placeholder 3"/>
          <p:cNvSpPr>
            <a:spLocks noGrp="1"/>
          </p:cNvSpPr>
          <p:nvPr>
            <p:ph type="sldNum" sz="quarter" idx="5"/>
          </p:nvPr>
        </p:nvSpPr>
        <p:spPr/>
        <p:txBody>
          <a:bodyPr/>
          <a:lstStyle/>
          <a:p>
            <a:fld id="{9670D2AD-EEDA-40E2-8CE7-FBD8E8AD9A9F}" type="slidenum">
              <a:rPr lang="en-GB" smtClean="0"/>
              <a:t>16</a:t>
            </a:fld>
            <a:endParaRPr lang="en-GB" dirty="0"/>
          </a:p>
        </p:txBody>
      </p:sp>
    </p:spTree>
    <p:extLst>
      <p:ext uri="{BB962C8B-B14F-4D97-AF65-F5344CB8AC3E}">
        <p14:creationId xmlns:p14="http://schemas.microsoft.com/office/powerpoint/2010/main" val="3067451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670D2AD-EEDA-40E2-8CE7-FBD8E8AD9A9F}" type="slidenum">
              <a:rPr lang="en-GB" smtClean="0"/>
              <a:t>5</a:t>
            </a:fld>
            <a:endParaRPr lang="en-GB" dirty="0"/>
          </a:p>
        </p:txBody>
      </p:sp>
    </p:spTree>
    <p:extLst>
      <p:ext uri="{BB962C8B-B14F-4D97-AF65-F5344CB8AC3E}">
        <p14:creationId xmlns:p14="http://schemas.microsoft.com/office/powerpoint/2010/main" val="2900997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670D2AD-EEDA-40E2-8CE7-FBD8E8AD9A9F}" type="slidenum">
              <a:rPr lang="en-GB" smtClean="0"/>
              <a:t>7</a:t>
            </a:fld>
            <a:endParaRPr lang="en-GB" dirty="0"/>
          </a:p>
        </p:txBody>
      </p:sp>
    </p:spTree>
    <p:extLst>
      <p:ext uri="{BB962C8B-B14F-4D97-AF65-F5344CB8AC3E}">
        <p14:creationId xmlns:p14="http://schemas.microsoft.com/office/powerpoint/2010/main" val="3160680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the project since the IRR of 5.66 is higher than cost of capital </a:t>
            </a:r>
          </a:p>
        </p:txBody>
      </p:sp>
      <p:sp>
        <p:nvSpPr>
          <p:cNvPr id="4" name="Slide Number Placeholder 3"/>
          <p:cNvSpPr>
            <a:spLocks noGrp="1"/>
          </p:cNvSpPr>
          <p:nvPr>
            <p:ph type="sldNum" sz="quarter" idx="5"/>
          </p:nvPr>
        </p:nvSpPr>
        <p:spPr/>
        <p:txBody>
          <a:bodyPr/>
          <a:lstStyle/>
          <a:p>
            <a:fld id="{9670D2AD-EEDA-40E2-8CE7-FBD8E8AD9A9F}" type="slidenum">
              <a:rPr lang="en-GB" smtClean="0"/>
              <a:t>8</a:t>
            </a:fld>
            <a:endParaRPr lang="en-GB" dirty="0"/>
          </a:p>
        </p:txBody>
      </p:sp>
    </p:spTree>
    <p:extLst>
      <p:ext uri="{BB962C8B-B14F-4D97-AF65-F5344CB8AC3E}">
        <p14:creationId xmlns:p14="http://schemas.microsoft.com/office/powerpoint/2010/main" val="2241140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project B the IRR of 9.15 % is higher than cost of capital of 8 %</a:t>
            </a:r>
          </a:p>
        </p:txBody>
      </p:sp>
      <p:sp>
        <p:nvSpPr>
          <p:cNvPr id="4" name="Slide Number Placeholder 3"/>
          <p:cNvSpPr>
            <a:spLocks noGrp="1"/>
          </p:cNvSpPr>
          <p:nvPr>
            <p:ph type="sldNum" sz="quarter" idx="5"/>
          </p:nvPr>
        </p:nvSpPr>
        <p:spPr/>
        <p:txBody>
          <a:bodyPr/>
          <a:lstStyle/>
          <a:p>
            <a:fld id="{9670D2AD-EEDA-40E2-8CE7-FBD8E8AD9A9F}" type="slidenum">
              <a:rPr lang="en-GB" smtClean="0"/>
              <a:t>9</a:t>
            </a:fld>
            <a:endParaRPr lang="en-GB" dirty="0"/>
          </a:p>
        </p:txBody>
      </p:sp>
    </p:spTree>
    <p:extLst>
      <p:ext uri="{BB962C8B-B14F-4D97-AF65-F5344CB8AC3E}">
        <p14:creationId xmlns:p14="http://schemas.microsoft.com/office/powerpoint/2010/main" val="1926561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project C it has a higher IRR value of 8.5 which is greater than cost of capital of 8 %</a:t>
            </a:r>
          </a:p>
        </p:txBody>
      </p:sp>
      <p:sp>
        <p:nvSpPr>
          <p:cNvPr id="4" name="Slide Number Placeholder 3"/>
          <p:cNvSpPr>
            <a:spLocks noGrp="1"/>
          </p:cNvSpPr>
          <p:nvPr>
            <p:ph type="sldNum" sz="quarter" idx="5"/>
          </p:nvPr>
        </p:nvSpPr>
        <p:spPr/>
        <p:txBody>
          <a:bodyPr/>
          <a:lstStyle/>
          <a:p>
            <a:fld id="{9670D2AD-EEDA-40E2-8CE7-FBD8E8AD9A9F}" type="slidenum">
              <a:rPr lang="en-GB" smtClean="0"/>
              <a:t>10</a:t>
            </a:fld>
            <a:endParaRPr lang="en-GB" dirty="0"/>
          </a:p>
        </p:txBody>
      </p:sp>
    </p:spTree>
    <p:extLst>
      <p:ext uri="{BB962C8B-B14F-4D97-AF65-F5344CB8AC3E}">
        <p14:creationId xmlns:p14="http://schemas.microsoft.com/office/powerpoint/2010/main" val="2022185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Payback is more than 4 years </a:t>
            </a:r>
          </a:p>
        </p:txBody>
      </p:sp>
      <p:sp>
        <p:nvSpPr>
          <p:cNvPr id="4" name="Slide Number Placeholder 3"/>
          <p:cNvSpPr>
            <a:spLocks noGrp="1"/>
          </p:cNvSpPr>
          <p:nvPr>
            <p:ph type="sldNum" sz="quarter" idx="5"/>
          </p:nvPr>
        </p:nvSpPr>
        <p:spPr/>
        <p:txBody>
          <a:bodyPr/>
          <a:lstStyle/>
          <a:p>
            <a:fld id="{9670D2AD-EEDA-40E2-8CE7-FBD8E8AD9A9F}" type="slidenum">
              <a:rPr lang="en-GB" smtClean="0"/>
              <a:t>12</a:t>
            </a:fld>
            <a:endParaRPr lang="en-GB" dirty="0"/>
          </a:p>
        </p:txBody>
      </p:sp>
    </p:spTree>
    <p:extLst>
      <p:ext uri="{BB962C8B-B14F-4D97-AF65-F5344CB8AC3E}">
        <p14:creationId xmlns:p14="http://schemas.microsoft.com/office/powerpoint/2010/main" val="296674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Reject the payback is more than 4 years </a:t>
            </a:r>
          </a:p>
        </p:txBody>
      </p:sp>
      <p:sp>
        <p:nvSpPr>
          <p:cNvPr id="4" name="Slide Number Placeholder 3"/>
          <p:cNvSpPr>
            <a:spLocks noGrp="1"/>
          </p:cNvSpPr>
          <p:nvPr>
            <p:ph type="sldNum" sz="quarter" idx="5"/>
          </p:nvPr>
        </p:nvSpPr>
        <p:spPr/>
        <p:txBody>
          <a:bodyPr/>
          <a:lstStyle/>
          <a:p>
            <a:fld id="{9670D2AD-EEDA-40E2-8CE7-FBD8E8AD9A9F}" type="slidenum">
              <a:rPr lang="en-GB" smtClean="0"/>
              <a:t>13</a:t>
            </a:fld>
            <a:endParaRPr lang="en-GB" dirty="0"/>
          </a:p>
        </p:txBody>
      </p:sp>
    </p:spTree>
    <p:extLst>
      <p:ext uri="{BB962C8B-B14F-4D97-AF65-F5344CB8AC3E}">
        <p14:creationId xmlns:p14="http://schemas.microsoft.com/office/powerpoint/2010/main" val="3447878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Accept payback period is less than 4 years </a:t>
            </a:r>
          </a:p>
        </p:txBody>
      </p:sp>
      <p:sp>
        <p:nvSpPr>
          <p:cNvPr id="4" name="Slide Number Placeholder 3"/>
          <p:cNvSpPr>
            <a:spLocks noGrp="1"/>
          </p:cNvSpPr>
          <p:nvPr>
            <p:ph type="sldNum" sz="quarter" idx="5"/>
          </p:nvPr>
        </p:nvSpPr>
        <p:spPr/>
        <p:txBody>
          <a:bodyPr/>
          <a:lstStyle/>
          <a:p>
            <a:fld id="{9670D2AD-EEDA-40E2-8CE7-FBD8E8AD9A9F}" type="slidenum">
              <a:rPr lang="en-GB" smtClean="0"/>
              <a:t>14</a:t>
            </a:fld>
            <a:endParaRPr lang="en-GB" dirty="0"/>
          </a:p>
        </p:txBody>
      </p:sp>
    </p:spTree>
    <p:extLst>
      <p:ext uri="{BB962C8B-B14F-4D97-AF65-F5344CB8AC3E}">
        <p14:creationId xmlns:p14="http://schemas.microsoft.com/office/powerpoint/2010/main" val="1601491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204153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1531459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14514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973280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54484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3175248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3538506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2785609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1624829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2440123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2851598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109572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4216534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4155217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789936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CECD053-83EA-4C04-87C6-F619DE307836}" type="datetimeFigureOut">
              <a:rPr lang="en-GB" smtClean="0"/>
              <a:t>05/05/2021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E6BF1FF-6393-4398-9472-9C84FBCD7057}" type="slidenum">
              <a:rPr lang="en-GB" smtClean="0"/>
              <a:t>‹#›</a:t>
            </a:fld>
            <a:endParaRPr lang="en-GB" dirty="0"/>
          </a:p>
        </p:txBody>
      </p:sp>
    </p:spTree>
    <p:extLst>
      <p:ext uri="{BB962C8B-B14F-4D97-AF65-F5344CB8AC3E}">
        <p14:creationId xmlns:p14="http://schemas.microsoft.com/office/powerpoint/2010/main" val="1456533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ECD053-83EA-4C04-87C6-F619DE307836}" type="datetimeFigureOut">
              <a:rPr lang="en-GB" smtClean="0"/>
              <a:t>05/05/2021</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6BF1FF-6393-4398-9472-9C84FBCD7057}" type="slidenum">
              <a:rPr lang="en-GB" smtClean="0"/>
              <a:t>‹#›</a:t>
            </a:fld>
            <a:endParaRPr lang="en-GB" dirty="0"/>
          </a:p>
        </p:txBody>
      </p:sp>
    </p:spTree>
    <p:extLst>
      <p:ext uri="{BB962C8B-B14F-4D97-AF65-F5344CB8AC3E}">
        <p14:creationId xmlns:p14="http://schemas.microsoft.com/office/powerpoint/2010/main" val="4082504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579B8-E20B-401F-8CD0-E0D71A9BC8D2}"/>
              </a:ext>
            </a:extLst>
          </p:cNvPr>
          <p:cNvSpPr>
            <a:spLocks noGrp="1"/>
          </p:cNvSpPr>
          <p:nvPr>
            <p:ph type="ctrTitle"/>
          </p:nvPr>
        </p:nvSpPr>
        <p:spPr/>
        <p:txBody>
          <a:bodyPr/>
          <a:lstStyle/>
          <a:p>
            <a:pPr algn="ctr"/>
            <a:r>
              <a:rPr lang="en-GB" dirty="0"/>
              <a:t>Capital Budgeting Decisions</a:t>
            </a:r>
          </a:p>
        </p:txBody>
      </p:sp>
      <p:sp>
        <p:nvSpPr>
          <p:cNvPr id="3" name="Subtitle 2">
            <a:extLst>
              <a:ext uri="{FF2B5EF4-FFF2-40B4-BE49-F238E27FC236}">
                <a16:creationId xmlns:a16="http://schemas.microsoft.com/office/drawing/2014/main" id="{CAD08544-6095-4359-9A3F-B4CD377E5DFA}"/>
              </a:ext>
            </a:extLst>
          </p:cNvPr>
          <p:cNvSpPr>
            <a:spLocks noGrp="1"/>
          </p:cNvSpPr>
          <p:nvPr>
            <p:ph type="subTitle" idx="1"/>
          </p:nvPr>
        </p:nvSpPr>
        <p:spPr>
          <a:xfrm>
            <a:off x="1507067" y="4050833"/>
            <a:ext cx="7721339" cy="1646302"/>
          </a:xfrm>
        </p:spPr>
        <p:txBody>
          <a:bodyPr>
            <a:normAutofit fontScale="92500" lnSpcReduction="20000"/>
          </a:bodyPr>
          <a:lstStyle/>
          <a:p>
            <a:pPr algn="l"/>
            <a:r>
              <a:rPr lang="en-GB" dirty="0"/>
              <a:t>Name </a:t>
            </a:r>
          </a:p>
          <a:p>
            <a:pPr algn="l"/>
            <a:r>
              <a:rPr lang="en-GB" dirty="0"/>
              <a:t>Institution </a:t>
            </a:r>
          </a:p>
          <a:p>
            <a:pPr algn="l"/>
            <a:r>
              <a:rPr lang="en-GB" dirty="0"/>
              <a:t>Instructor’s name</a:t>
            </a:r>
          </a:p>
          <a:p>
            <a:pPr algn="l"/>
            <a:r>
              <a:rPr lang="en-GB" dirty="0"/>
              <a:t>Course code and name</a:t>
            </a:r>
          </a:p>
          <a:p>
            <a:pPr algn="l"/>
            <a:r>
              <a:rPr lang="en-GB" dirty="0"/>
              <a:t>Date</a:t>
            </a:r>
          </a:p>
        </p:txBody>
      </p:sp>
    </p:spTree>
    <p:extLst>
      <p:ext uri="{BB962C8B-B14F-4D97-AF65-F5344CB8AC3E}">
        <p14:creationId xmlns:p14="http://schemas.microsoft.com/office/powerpoint/2010/main" val="35656197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98408-C99E-41E6-961B-31497314E6DF}"/>
              </a:ext>
            </a:extLst>
          </p:cNvPr>
          <p:cNvSpPr>
            <a:spLocks noGrp="1"/>
          </p:cNvSpPr>
          <p:nvPr>
            <p:ph type="title"/>
          </p:nvPr>
        </p:nvSpPr>
        <p:spPr/>
        <p:txBody>
          <a:bodyPr/>
          <a:lstStyle/>
          <a:p>
            <a:r>
              <a:rPr lang="en-GB" dirty="0"/>
              <a:t>IRR computation on project C</a:t>
            </a:r>
          </a:p>
        </p:txBody>
      </p:sp>
      <p:graphicFrame>
        <p:nvGraphicFramePr>
          <p:cNvPr id="7" name="Content Placeholder 6">
            <a:extLst>
              <a:ext uri="{FF2B5EF4-FFF2-40B4-BE49-F238E27FC236}">
                <a16:creationId xmlns:a16="http://schemas.microsoft.com/office/drawing/2014/main" id="{7EFD8813-849F-47E2-B14E-175F5691B6D8}"/>
              </a:ext>
            </a:extLst>
          </p:cNvPr>
          <p:cNvGraphicFramePr>
            <a:graphicFrameLocks noGrp="1"/>
          </p:cNvGraphicFramePr>
          <p:nvPr>
            <p:ph idx="1"/>
            <p:extLst>
              <p:ext uri="{D42A27DB-BD31-4B8C-83A1-F6EECF244321}">
                <p14:modId xmlns:p14="http://schemas.microsoft.com/office/powerpoint/2010/main" val="2116652217"/>
              </p:ext>
            </p:extLst>
          </p:nvPr>
        </p:nvGraphicFramePr>
        <p:xfrm>
          <a:off x="838200" y="1814033"/>
          <a:ext cx="10050191" cy="4678838"/>
        </p:xfrm>
        <a:graphic>
          <a:graphicData uri="http://schemas.openxmlformats.org/drawingml/2006/table">
            <a:tbl>
              <a:tblPr/>
              <a:tblGrid>
                <a:gridCol w="907211">
                  <a:extLst>
                    <a:ext uri="{9D8B030D-6E8A-4147-A177-3AD203B41FA5}">
                      <a16:colId xmlns:a16="http://schemas.microsoft.com/office/drawing/2014/main" val="525438251"/>
                    </a:ext>
                  </a:extLst>
                </a:gridCol>
                <a:gridCol w="1233239">
                  <a:extLst>
                    <a:ext uri="{9D8B030D-6E8A-4147-A177-3AD203B41FA5}">
                      <a16:colId xmlns:a16="http://schemas.microsoft.com/office/drawing/2014/main" val="3225379872"/>
                    </a:ext>
                  </a:extLst>
                </a:gridCol>
                <a:gridCol w="2362526">
                  <a:extLst>
                    <a:ext uri="{9D8B030D-6E8A-4147-A177-3AD203B41FA5}">
                      <a16:colId xmlns:a16="http://schemas.microsoft.com/office/drawing/2014/main" val="3570631322"/>
                    </a:ext>
                  </a:extLst>
                </a:gridCol>
                <a:gridCol w="1323015">
                  <a:extLst>
                    <a:ext uri="{9D8B030D-6E8A-4147-A177-3AD203B41FA5}">
                      <a16:colId xmlns:a16="http://schemas.microsoft.com/office/drawing/2014/main" val="1722533531"/>
                    </a:ext>
                  </a:extLst>
                </a:gridCol>
                <a:gridCol w="1048962">
                  <a:extLst>
                    <a:ext uri="{9D8B030D-6E8A-4147-A177-3AD203B41FA5}">
                      <a16:colId xmlns:a16="http://schemas.microsoft.com/office/drawing/2014/main" val="3062201829"/>
                    </a:ext>
                  </a:extLst>
                </a:gridCol>
                <a:gridCol w="1360816">
                  <a:extLst>
                    <a:ext uri="{9D8B030D-6E8A-4147-A177-3AD203B41FA5}">
                      <a16:colId xmlns:a16="http://schemas.microsoft.com/office/drawing/2014/main" val="1892775727"/>
                    </a:ext>
                  </a:extLst>
                </a:gridCol>
                <a:gridCol w="907211">
                  <a:extLst>
                    <a:ext uri="{9D8B030D-6E8A-4147-A177-3AD203B41FA5}">
                      <a16:colId xmlns:a16="http://schemas.microsoft.com/office/drawing/2014/main" val="1940678889"/>
                    </a:ext>
                  </a:extLst>
                </a:gridCol>
                <a:gridCol w="907211">
                  <a:extLst>
                    <a:ext uri="{9D8B030D-6E8A-4147-A177-3AD203B41FA5}">
                      <a16:colId xmlns:a16="http://schemas.microsoft.com/office/drawing/2014/main" val="1936168958"/>
                    </a:ext>
                  </a:extLst>
                </a:gridCol>
              </a:tblGrid>
              <a:tr h="184642">
                <a:tc>
                  <a:txBody>
                    <a:bodyPr/>
                    <a:lstStyle/>
                    <a:p>
                      <a:pPr algn="l" fontAlgn="b"/>
                      <a:r>
                        <a:rPr lang="en-GB" sz="1000" b="0" i="0" u="none" strike="noStrike" dirty="0">
                          <a:solidFill>
                            <a:srgbClr val="000000"/>
                          </a:solidFill>
                          <a:effectLst/>
                          <a:latin typeface="Calibri" panose="020F0502020204030204" pitchFamily="34" charset="0"/>
                        </a:rPr>
                        <a:t> cashflow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project C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Discounted factor @8%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gridSpan="3">
                  <a:txBody>
                    <a:bodyPr/>
                    <a:lstStyle/>
                    <a:p>
                      <a:pPr algn="l" fontAlgn="b"/>
                      <a:r>
                        <a:rPr lang="en-GB" sz="1000" b="0" i="0" u="none" strike="noStrike" dirty="0">
                          <a:solidFill>
                            <a:srgbClr val="000000"/>
                          </a:solidFill>
                          <a:effectLst/>
                          <a:latin typeface="Calibri" panose="020F0502020204030204" pitchFamily="34" charset="0"/>
                        </a:rPr>
                        <a:t> Assume discounted factor 33% </a:t>
                      </a:r>
                    </a:p>
                  </a:txBody>
                  <a:tcPr marL="8586" marR="8586" marT="8586" marB="0" anchor="b">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852396536"/>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0 </a:t>
                      </a:r>
                    </a:p>
                  </a:txBody>
                  <a:tcPr marL="8586" marR="8586" marT="8586" marB="0" anchor="b">
                    <a:lnL>
                      <a:noFill/>
                    </a:lnL>
                    <a:lnR>
                      <a:noFill/>
                    </a:lnR>
                    <a:lnT>
                      <a:noFill/>
                    </a:lnT>
                    <a:lnB>
                      <a:noFill/>
                    </a:lnB>
                  </a:tcPr>
                </a:tc>
                <a:tc>
                  <a:txBody>
                    <a:bodyPr/>
                    <a:lstStyle/>
                    <a:p>
                      <a:pPr algn="l" fontAlgn="b"/>
                      <a:r>
                        <a:rPr lang="en-GB" sz="800" b="0" i="0" u="none" strike="noStrike" dirty="0">
                          <a:solidFill>
                            <a:srgbClr val="000000"/>
                          </a:solidFill>
                          <a:effectLst/>
                          <a:latin typeface="Arial" panose="020B0604020202020204" pitchFamily="34" charset="0"/>
                        </a:rPr>
                        <a:t>- 1,250,000.00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1.0000</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78217911"/>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1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0.92590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231,475.00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0.7519</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187,975.00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1234408644"/>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2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0.85730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342,920.00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0.5653</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226,120.00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3260014379"/>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3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600,000.00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0.79380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476,280.00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0.4251</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255,060.00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681280771"/>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4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800,000.00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0.73500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588,000.00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0.3196</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255,680.00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34320821"/>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5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0.68060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136,120.00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0.2403</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48,060.00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840028529"/>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6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800,000.00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0.63020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504,160.00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0.1807</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144,560.00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038243555"/>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7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600,000.00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0.58350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350,100.00 </a:t>
                      </a: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0.1358</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81,480.00 </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753183287"/>
                  </a:ext>
                </a:extLst>
              </a:tr>
              <a:tr h="334203">
                <a:tc>
                  <a:txBody>
                    <a:bodyPr/>
                    <a:lstStyle/>
                    <a:p>
                      <a:pPr algn="l" fontAlgn="b"/>
                      <a:r>
                        <a:rPr lang="en-GB" sz="1000" b="0" i="0" u="none" strike="noStrike" dirty="0">
                          <a:solidFill>
                            <a:srgbClr val="000000"/>
                          </a:solidFill>
                          <a:effectLst/>
                          <a:latin typeface="Calibri" panose="020F0502020204030204" pitchFamily="34" charset="0"/>
                        </a:rPr>
                        <a:t> year 8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200,000.00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0.54030 </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108,060.00 </a:t>
                      </a:r>
                    </a:p>
                  </a:txBody>
                  <a:tcPr marL="8586" marR="8586" marT="85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dirty="0">
                          <a:solidFill>
                            <a:srgbClr val="000000"/>
                          </a:solidFill>
                          <a:effectLst/>
                          <a:latin typeface="Calibri" panose="020F0502020204030204" pitchFamily="34" charset="0"/>
                        </a:rPr>
                        <a:t>0.1021</a:t>
                      </a: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20,420.00 </a:t>
                      </a:r>
                    </a:p>
                  </a:txBody>
                  <a:tcPr marL="8586" marR="8586" marT="85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3691795265"/>
                  </a:ext>
                </a:extLst>
              </a:tr>
              <a:tr h="193875">
                <a:tc gridSpan="2">
                  <a:txBody>
                    <a:bodyPr/>
                    <a:lstStyle/>
                    <a:p>
                      <a:pPr algn="l" fontAlgn="b"/>
                      <a:r>
                        <a:rPr lang="en-GB" sz="1000" b="0" i="0" u="none" strike="noStrike" dirty="0">
                          <a:solidFill>
                            <a:srgbClr val="000000"/>
                          </a:solidFill>
                          <a:effectLst/>
                          <a:latin typeface="Calibri" panose="020F0502020204030204" pitchFamily="34" charset="0"/>
                        </a:rPr>
                        <a:t> NVP at 8% </a:t>
                      </a:r>
                    </a:p>
                  </a:txBody>
                  <a:tcPr marL="8586" marR="8586" marT="8586"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1,487,115.00 </a:t>
                      </a:r>
                    </a:p>
                  </a:txBody>
                  <a:tcPr marL="8586" marR="8586" marT="858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30,645.00 </a:t>
                      </a:r>
                    </a:p>
                  </a:txBody>
                  <a:tcPr marL="8586" marR="8586" marT="858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747806155"/>
                  </a:ext>
                </a:extLst>
              </a:tr>
              <a:tr h="184642">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750745151"/>
                  </a:ext>
                </a:extLst>
              </a:tr>
              <a:tr h="184642">
                <a:tc gridSpan="3">
                  <a:txBody>
                    <a:bodyPr/>
                    <a:lstStyle/>
                    <a:p>
                      <a:pPr algn="l" rtl="0" fontAlgn="ctr">
                        <a:buClr>
                          <a:srgbClr val="000000"/>
                        </a:buClr>
                        <a:buSzPts val="1100"/>
                        <a:buFont typeface="Calibri" panose="020F0502020204030204" pitchFamily="34" charset="0"/>
                        <a:buChar char="("/>
                      </a:pPr>
                      <a:endParaRPr lang="en-GB" sz="1000" b="0" i="0" u="none" strike="noStrike" dirty="0">
                        <a:solidFill>
                          <a:srgbClr val="000000"/>
                        </a:solidFill>
                        <a:effectLst/>
                        <a:latin typeface="Calibri" panose="020F0502020204030204" pitchFamily="34" charset="0"/>
                      </a:endParaRPr>
                    </a:p>
                  </a:txBody>
                  <a:tcPr marL="8586" marR="8586" marT="8586" marB="0" anchor="ctr">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8.5048</a:t>
                      </a: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3933529206"/>
                  </a:ext>
                </a:extLst>
              </a:tr>
              <a:tr h="184642">
                <a:tc>
                  <a:txBody>
                    <a:bodyPr/>
                    <a:lstStyle/>
                    <a:p>
                      <a:pPr algn="l" rtl="0" fontAlgn="ctr"/>
                      <a:r>
                        <a:rPr lang="en-GB" sz="1000" b="0" i="0" u="none" strike="noStrike" dirty="0">
                          <a:solidFill>
                            <a:srgbClr val="000000"/>
                          </a:solidFill>
                          <a:effectLst/>
                          <a:latin typeface="Calibri" panose="020F0502020204030204" pitchFamily="34" charset="0"/>
                        </a:rPr>
                        <a:t>Decion </a:t>
                      </a:r>
                    </a:p>
                  </a:txBody>
                  <a:tcPr marL="8586" marR="8586" marT="8586" marB="0" anchor="ctr">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gridSpan="4">
                  <a:txBody>
                    <a:bodyPr/>
                    <a:lstStyle/>
                    <a:p>
                      <a:pPr algn="l" fontAlgn="b"/>
                      <a:r>
                        <a:rPr lang="en-GB" sz="1000" b="0" i="0" u="none" strike="noStrike" dirty="0">
                          <a:solidFill>
                            <a:srgbClr val="000000"/>
                          </a:solidFill>
                          <a:effectLst/>
                          <a:latin typeface="Calibri" panose="020F0502020204030204" pitchFamily="34" charset="0"/>
                        </a:rPr>
                        <a:t>Accept project B the IRR of 9.15 % is higher than cost of capital of 8 %</a:t>
                      </a:r>
                    </a:p>
                  </a:txBody>
                  <a:tcPr marL="8586" marR="8586" marT="8586"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3847569553"/>
                  </a:ext>
                </a:extLst>
              </a:tr>
              <a:tr h="184642">
                <a:tc gridSpan="2">
                  <a:txBody>
                    <a:bodyPr/>
                    <a:lstStyle/>
                    <a:p>
                      <a:pPr algn="l" fontAlgn="b"/>
                      <a:r>
                        <a:rPr lang="en-GB" sz="1000" b="0" i="0" u="none" strike="noStrike" dirty="0">
                          <a:solidFill>
                            <a:srgbClr val="000000"/>
                          </a:solidFill>
                          <a:effectLst/>
                          <a:latin typeface="Calibri" panose="020F0502020204030204" pitchFamily="34" charset="0"/>
                        </a:rPr>
                        <a:t>L = Lower rate</a:t>
                      </a:r>
                    </a:p>
                  </a:txBody>
                  <a:tcPr marL="8586" marR="8586" marT="8586"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421111557"/>
                  </a:ext>
                </a:extLst>
              </a:tr>
              <a:tr h="184642">
                <a:tc gridSpan="2">
                  <a:txBody>
                    <a:bodyPr/>
                    <a:lstStyle/>
                    <a:p>
                      <a:pPr algn="l" fontAlgn="b"/>
                      <a:r>
                        <a:rPr lang="en-GB" sz="1000" b="0" i="0" u="none" strike="noStrike" dirty="0">
                          <a:solidFill>
                            <a:srgbClr val="000000"/>
                          </a:solidFill>
                          <a:effectLst/>
                          <a:latin typeface="Calibri" panose="020F0502020204030204" pitchFamily="34" charset="0"/>
                        </a:rPr>
                        <a:t>H= Higher rate</a:t>
                      </a:r>
                    </a:p>
                  </a:txBody>
                  <a:tcPr marL="8586" marR="8586" marT="8586"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2525669589"/>
                  </a:ext>
                </a:extLst>
              </a:tr>
              <a:tr h="184642">
                <a:tc gridSpan="2">
                  <a:txBody>
                    <a:bodyPr/>
                    <a:lstStyle/>
                    <a:p>
                      <a:pPr algn="l" fontAlgn="b"/>
                      <a:r>
                        <a:rPr lang="en-GB" sz="1000" b="0" i="0" u="none" strike="noStrike" dirty="0">
                          <a:solidFill>
                            <a:srgbClr val="000000"/>
                          </a:solidFill>
                          <a:effectLst/>
                          <a:latin typeface="Calibri" panose="020F0502020204030204" pitchFamily="34" charset="0"/>
                        </a:rPr>
                        <a:t>NL = NVP at lower rate</a:t>
                      </a:r>
                    </a:p>
                  </a:txBody>
                  <a:tcPr marL="8586" marR="8586" marT="8586"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1465106016"/>
                  </a:ext>
                </a:extLst>
              </a:tr>
              <a:tr h="184642">
                <a:tc gridSpan="2">
                  <a:txBody>
                    <a:bodyPr/>
                    <a:lstStyle/>
                    <a:p>
                      <a:pPr algn="l" fontAlgn="b"/>
                      <a:r>
                        <a:rPr lang="en-GB" sz="1000" b="0" i="0" u="none" strike="noStrike" dirty="0">
                          <a:solidFill>
                            <a:srgbClr val="000000"/>
                          </a:solidFill>
                          <a:effectLst/>
                          <a:latin typeface="Calibri" panose="020F0502020204030204" pitchFamily="34" charset="0"/>
                        </a:rPr>
                        <a:t>NH= NVP at higher rate</a:t>
                      </a:r>
                    </a:p>
                  </a:txBody>
                  <a:tcPr marL="8586" marR="8586" marT="8586"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586" marR="8586" marT="8586" marB="0" anchor="b">
                    <a:lnL>
                      <a:noFill/>
                    </a:lnL>
                    <a:lnR>
                      <a:noFill/>
                    </a:lnR>
                    <a:lnT>
                      <a:noFill/>
                    </a:lnT>
                    <a:lnB>
                      <a:noFill/>
                    </a:lnB>
                  </a:tcPr>
                </a:tc>
                <a:extLst>
                  <a:ext uri="{0D108BD9-81ED-4DB2-BD59-A6C34878D82A}">
                    <a16:rowId xmlns:a16="http://schemas.microsoft.com/office/drawing/2014/main" val="3488664323"/>
                  </a:ext>
                </a:extLst>
              </a:tr>
            </a:tbl>
          </a:graphicData>
        </a:graphic>
      </p:graphicFrame>
    </p:spTree>
    <p:extLst>
      <p:ext uri="{BB962C8B-B14F-4D97-AF65-F5344CB8AC3E}">
        <p14:creationId xmlns:p14="http://schemas.microsoft.com/office/powerpoint/2010/main" val="226178687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4A486-C817-4D40-BEBA-ACFBF47BB240}"/>
              </a:ext>
            </a:extLst>
          </p:cNvPr>
          <p:cNvSpPr>
            <a:spLocks noGrp="1"/>
          </p:cNvSpPr>
          <p:nvPr>
            <p:ph type="title"/>
          </p:nvPr>
        </p:nvSpPr>
        <p:spPr/>
        <p:txBody>
          <a:bodyPr/>
          <a:lstStyle/>
          <a:p>
            <a:r>
              <a:rPr lang="en-GB" dirty="0"/>
              <a:t>IRR decision and limitations</a:t>
            </a:r>
          </a:p>
        </p:txBody>
      </p:sp>
      <p:sp>
        <p:nvSpPr>
          <p:cNvPr id="3" name="Content Placeholder 2">
            <a:extLst>
              <a:ext uri="{FF2B5EF4-FFF2-40B4-BE49-F238E27FC236}">
                <a16:creationId xmlns:a16="http://schemas.microsoft.com/office/drawing/2014/main" id="{815F585E-E220-4607-82B4-11786DC64EA4}"/>
              </a:ext>
            </a:extLst>
          </p:cNvPr>
          <p:cNvSpPr>
            <a:spLocks noGrp="1"/>
          </p:cNvSpPr>
          <p:nvPr>
            <p:ph idx="1"/>
          </p:nvPr>
        </p:nvSpPr>
        <p:spPr/>
        <p:txBody>
          <a:bodyPr>
            <a:normAutofit fontScale="85000" lnSpcReduction="10000"/>
          </a:bodyPr>
          <a:lstStyle/>
          <a:p>
            <a:pPr marL="0" indent="0">
              <a:buNone/>
            </a:pPr>
            <a:r>
              <a:rPr lang="en-GB" dirty="0"/>
              <a:t>The IRR represents the discount rate at which the NVP of an investment is zero.  </a:t>
            </a:r>
          </a:p>
          <a:p>
            <a:pPr marL="0" indent="0">
              <a:buNone/>
            </a:pPr>
            <a:r>
              <a:rPr lang="en-GB" dirty="0"/>
              <a:t>PV of the expected cash flows= initial cash flows</a:t>
            </a:r>
          </a:p>
          <a:p>
            <a:pPr marL="0" indent="0">
              <a:buNone/>
            </a:pPr>
            <a:r>
              <a:rPr lang="en-GB" dirty="0"/>
              <a:t>General rule of IRR</a:t>
            </a:r>
          </a:p>
          <a:p>
            <a:pPr marL="0" indent="0">
              <a:buNone/>
            </a:pPr>
            <a:r>
              <a:rPr lang="en-GB" dirty="0"/>
              <a:t>Accept the project if IRR&gt; k</a:t>
            </a:r>
          </a:p>
          <a:p>
            <a:pPr marL="0" indent="0">
              <a:buNone/>
            </a:pPr>
            <a:r>
              <a:rPr lang="en-GB" dirty="0"/>
              <a:t>Reject the project if IRR &lt;k</a:t>
            </a:r>
          </a:p>
          <a:p>
            <a:pPr marL="0" indent="0">
              <a:buNone/>
            </a:pPr>
            <a:r>
              <a:rPr lang="en-GB" dirty="0"/>
              <a:t>Where k represents the cost of capital. </a:t>
            </a:r>
          </a:p>
          <a:p>
            <a:pPr marL="0" indent="0">
              <a:buNone/>
            </a:pPr>
            <a:r>
              <a:rPr lang="en-GB" dirty="0"/>
              <a:t>The IRR for the projects are as follows project A 5.6622%  project B 9.1507%  and project C 8.5048 %. This projects should be accepted since the IRR is more than the cost of capital for A is 4% while B and C is 8 %. </a:t>
            </a:r>
          </a:p>
          <a:p>
            <a:pPr marL="0" indent="0">
              <a:buNone/>
            </a:pPr>
            <a:r>
              <a:rPr lang="en-GB" b="1" dirty="0"/>
              <a:t>Limitation of IRR</a:t>
            </a:r>
          </a:p>
          <a:p>
            <a:pPr marL="0" indent="0">
              <a:buNone/>
            </a:pPr>
            <a:r>
              <a:rPr lang="en-GB" dirty="0"/>
              <a:t>The IRR may experience multiple values in the event of positive cash inflows that are followed by negative inflows and then positive ones. In such a case like project C, the project never turns out positive hence no discount rate is likely to produce the zero NVP (Batra, &amp; Verma, 2017). </a:t>
            </a:r>
          </a:p>
          <a:p>
            <a:pPr marL="0" indent="0">
              <a:buNone/>
            </a:pPr>
            <a:endParaRPr lang="en-GB" dirty="0"/>
          </a:p>
          <a:p>
            <a:endParaRPr lang="en-GB" dirty="0"/>
          </a:p>
        </p:txBody>
      </p:sp>
    </p:spTree>
    <p:extLst>
      <p:ext uri="{BB962C8B-B14F-4D97-AF65-F5344CB8AC3E}">
        <p14:creationId xmlns:p14="http://schemas.microsoft.com/office/powerpoint/2010/main" val="169222593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6D3B8-A8C1-44B9-B27D-4329EEF9D01B}"/>
              </a:ext>
            </a:extLst>
          </p:cNvPr>
          <p:cNvSpPr>
            <a:spLocks noGrp="1"/>
          </p:cNvSpPr>
          <p:nvPr>
            <p:ph type="title"/>
          </p:nvPr>
        </p:nvSpPr>
        <p:spPr/>
        <p:txBody>
          <a:bodyPr/>
          <a:lstStyle/>
          <a:p>
            <a:r>
              <a:rPr lang="en-GB" dirty="0"/>
              <a:t>Payback period on project A</a:t>
            </a:r>
          </a:p>
        </p:txBody>
      </p:sp>
      <p:graphicFrame>
        <p:nvGraphicFramePr>
          <p:cNvPr id="14" name="Content Placeholder 13">
            <a:extLst>
              <a:ext uri="{FF2B5EF4-FFF2-40B4-BE49-F238E27FC236}">
                <a16:creationId xmlns:a16="http://schemas.microsoft.com/office/drawing/2014/main" id="{2A6AFE19-D997-46EE-AB0F-EE44FBF88E13}"/>
              </a:ext>
            </a:extLst>
          </p:cNvPr>
          <p:cNvGraphicFramePr>
            <a:graphicFrameLocks noGrp="1"/>
          </p:cNvGraphicFramePr>
          <p:nvPr>
            <p:ph idx="1"/>
            <p:extLst>
              <p:ext uri="{D42A27DB-BD31-4B8C-83A1-F6EECF244321}">
                <p14:modId xmlns:p14="http://schemas.microsoft.com/office/powerpoint/2010/main" val="32628682"/>
              </p:ext>
            </p:extLst>
          </p:nvPr>
        </p:nvGraphicFramePr>
        <p:xfrm>
          <a:off x="1069144" y="1690688"/>
          <a:ext cx="9889587" cy="4456894"/>
        </p:xfrm>
        <a:graphic>
          <a:graphicData uri="http://schemas.openxmlformats.org/drawingml/2006/table">
            <a:tbl>
              <a:tblPr/>
              <a:tblGrid>
                <a:gridCol w="1381952">
                  <a:extLst>
                    <a:ext uri="{9D8B030D-6E8A-4147-A177-3AD203B41FA5}">
                      <a16:colId xmlns:a16="http://schemas.microsoft.com/office/drawing/2014/main" val="1262628833"/>
                    </a:ext>
                  </a:extLst>
                </a:gridCol>
                <a:gridCol w="2015346">
                  <a:extLst>
                    <a:ext uri="{9D8B030D-6E8A-4147-A177-3AD203B41FA5}">
                      <a16:colId xmlns:a16="http://schemas.microsoft.com/office/drawing/2014/main" val="1839195368"/>
                    </a:ext>
                  </a:extLst>
                </a:gridCol>
                <a:gridCol w="1957764">
                  <a:extLst>
                    <a:ext uri="{9D8B030D-6E8A-4147-A177-3AD203B41FA5}">
                      <a16:colId xmlns:a16="http://schemas.microsoft.com/office/drawing/2014/main" val="3395102212"/>
                    </a:ext>
                  </a:extLst>
                </a:gridCol>
                <a:gridCol w="2396821">
                  <a:extLst>
                    <a:ext uri="{9D8B030D-6E8A-4147-A177-3AD203B41FA5}">
                      <a16:colId xmlns:a16="http://schemas.microsoft.com/office/drawing/2014/main" val="3080385896"/>
                    </a:ext>
                  </a:extLst>
                </a:gridCol>
                <a:gridCol w="2137704">
                  <a:extLst>
                    <a:ext uri="{9D8B030D-6E8A-4147-A177-3AD203B41FA5}">
                      <a16:colId xmlns:a16="http://schemas.microsoft.com/office/drawing/2014/main" val="1685929318"/>
                    </a:ext>
                  </a:extLst>
                </a:gridCol>
              </a:tblGrid>
              <a:tr h="342838">
                <a:tc>
                  <a:txBody>
                    <a:bodyPr/>
                    <a:lstStyle/>
                    <a:p>
                      <a:pPr algn="l" fontAlgn="b"/>
                      <a:r>
                        <a:rPr lang="en-GB" sz="1100" b="0" i="0" u="none" strike="noStrike" dirty="0">
                          <a:solidFill>
                            <a:srgbClr val="000000"/>
                          </a:solidFill>
                          <a:effectLst/>
                          <a:latin typeface="Calibri" panose="020F0502020204030204" pitchFamily="34" charset="0"/>
                        </a:rPr>
                        <a:t> year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cash flow project A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63872251"/>
                  </a:ext>
                </a:extLst>
              </a:tr>
              <a:tr h="342838">
                <a:tc>
                  <a:txBody>
                    <a:bodyPr/>
                    <a:lstStyle/>
                    <a:p>
                      <a:pPr algn="r" fontAlgn="b"/>
                      <a:r>
                        <a:rPr lang="en-GB" sz="1100" b="0" i="0" u="none" strike="noStrike" dirty="0">
                          <a:solidFill>
                            <a:srgbClr val="000000"/>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-1,250,000.00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57298139"/>
                  </a:ext>
                </a:extLst>
              </a:tr>
              <a:tr h="342838">
                <a:tc>
                  <a:txBody>
                    <a:bodyPr/>
                    <a:lstStyle/>
                    <a:p>
                      <a:pPr algn="r" fontAlgn="b"/>
                      <a:r>
                        <a:rPr lang="en-GB" sz="1100" b="0" i="0" u="none" strike="noStrike" dirty="0">
                          <a:solidFill>
                            <a:srgbClr val="000000"/>
                          </a:solidFill>
                          <a:effectLst/>
                          <a:latin typeface="Calibri" panose="020F0502020204030204" pitchFamily="34" charset="0"/>
                        </a:rPr>
                        <a:t>1</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-1,000,000.00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137624330"/>
                  </a:ext>
                </a:extLst>
              </a:tr>
              <a:tr h="342838">
                <a:tc>
                  <a:txBody>
                    <a:bodyPr/>
                    <a:lstStyle/>
                    <a:p>
                      <a:pPr algn="r" fontAlgn="b"/>
                      <a:r>
                        <a:rPr lang="en-GB" sz="1100" b="0" i="0" u="none" strike="noStrike" dirty="0">
                          <a:solidFill>
                            <a:srgbClr val="000000"/>
                          </a:solidFill>
                          <a:effectLst/>
                          <a:latin typeface="Calibri" panose="020F0502020204030204" pitchFamily="34" charset="0"/>
                        </a:rPr>
                        <a:t>2</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750,000.00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96419963"/>
                  </a:ext>
                </a:extLst>
              </a:tr>
              <a:tr h="342838">
                <a:tc>
                  <a:txBody>
                    <a:bodyPr/>
                    <a:lstStyle/>
                    <a:p>
                      <a:pPr algn="r" fontAlgn="b"/>
                      <a:r>
                        <a:rPr lang="en-GB" sz="1100" b="0" i="0" u="none" strike="noStrike" dirty="0">
                          <a:solidFill>
                            <a:srgbClr val="000000"/>
                          </a:solidFill>
                          <a:effectLst/>
                          <a:latin typeface="Calibri" panose="020F0502020204030204" pitchFamily="34" charset="0"/>
                        </a:rPr>
                        <a:t>3</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500,000.00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98673349"/>
                  </a:ext>
                </a:extLst>
              </a:tr>
              <a:tr h="342838">
                <a:tc>
                  <a:txBody>
                    <a:bodyPr/>
                    <a:lstStyle/>
                    <a:p>
                      <a:pPr algn="r" fontAlgn="b"/>
                      <a:r>
                        <a:rPr lang="en-GB" sz="1100" b="0" i="0" u="none" strike="noStrike" dirty="0">
                          <a:solidFill>
                            <a:srgbClr val="000000"/>
                          </a:solidFill>
                          <a:effectLst/>
                          <a:latin typeface="Calibri" panose="020F0502020204030204" pitchFamily="34" charset="0"/>
                        </a:rPr>
                        <a:t>4</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84957382"/>
                  </a:ext>
                </a:extLst>
              </a:tr>
              <a:tr h="342838">
                <a:tc>
                  <a:txBody>
                    <a:bodyPr/>
                    <a:lstStyle/>
                    <a:p>
                      <a:pPr algn="r" fontAlgn="b"/>
                      <a:r>
                        <a:rPr lang="en-GB" sz="1100" b="0" i="0" u="none" strike="noStrike" dirty="0">
                          <a:solidFill>
                            <a:srgbClr val="000000"/>
                          </a:solidFill>
                          <a:effectLst/>
                          <a:latin typeface="Calibri" panose="020F0502020204030204" pitchFamily="34" charset="0"/>
                        </a:rPr>
                        <a:t>5</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51587048"/>
                  </a:ext>
                </a:extLst>
              </a:tr>
              <a:tr h="342838">
                <a:tc>
                  <a:txBody>
                    <a:bodyPr/>
                    <a:lstStyle/>
                    <a:p>
                      <a:pPr algn="r" fontAlgn="b"/>
                      <a:r>
                        <a:rPr lang="en-GB" sz="1100" b="0" i="0" u="none" strike="noStrike" dirty="0">
                          <a:solidFill>
                            <a:srgbClr val="000000"/>
                          </a:solidFill>
                          <a:effectLst/>
                          <a:latin typeface="Calibri" panose="020F0502020204030204" pitchFamily="34" charset="0"/>
                        </a:rPr>
                        <a:t>6</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496544894"/>
                  </a:ext>
                </a:extLst>
              </a:tr>
              <a:tr h="342838">
                <a:tc>
                  <a:txBody>
                    <a:bodyPr/>
                    <a:lstStyle/>
                    <a:p>
                      <a:pPr algn="r" fontAlgn="b"/>
                      <a:r>
                        <a:rPr lang="en-GB" sz="1100" b="0" i="0" u="none" strike="noStrike" dirty="0">
                          <a:solidFill>
                            <a:srgbClr val="000000"/>
                          </a:solidFill>
                          <a:effectLst/>
                          <a:latin typeface="Calibri" panose="020F0502020204030204" pitchFamily="34" charset="0"/>
                        </a:rPr>
                        <a:t>7</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950,000.00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0237044"/>
                  </a:ext>
                </a:extLst>
              </a:tr>
              <a:tr h="342838">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727706275"/>
                  </a:ext>
                </a:extLst>
              </a:tr>
              <a:tr h="342838">
                <a:tc>
                  <a:txBody>
                    <a:bodyPr/>
                    <a:lstStyle/>
                    <a:p>
                      <a:pPr algn="l" fontAlgn="b"/>
                      <a:r>
                        <a:rPr lang="en-GB" sz="1100" b="0" i="0" u="none" strike="noStrike" dirty="0">
                          <a:solidFill>
                            <a:srgbClr val="000000"/>
                          </a:solidFill>
                          <a:effectLst/>
                          <a:latin typeface="Calibri" panose="020F0502020204030204" pitchFamily="34" charset="0"/>
                        </a:rPr>
                        <a:t> at 4%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71497287"/>
                  </a:ext>
                </a:extLst>
              </a:tr>
              <a:tr h="342838">
                <a:tc>
                  <a:txBody>
                    <a:bodyPr/>
                    <a:lstStyle/>
                    <a:p>
                      <a:pPr algn="l" fontAlgn="b"/>
                      <a:r>
                        <a:rPr lang="en-GB" sz="1100" b="0" i="0" u="none" strike="noStrike" dirty="0">
                          <a:solidFill>
                            <a:srgbClr val="000000"/>
                          </a:solidFill>
                          <a:effectLst/>
                          <a:latin typeface="Calibri" panose="020F0502020204030204" pitchFamily="34" charset="0"/>
                        </a:rPr>
                        <a:t> payback  </a:t>
                      </a:r>
                    </a:p>
                  </a:txBody>
                  <a:tcPr marL="9525" marR="9525" marT="9525" marB="0" anchor="b">
                    <a:lnL>
                      <a:noFill/>
                    </a:lnL>
                    <a:lnR>
                      <a:noFill/>
                    </a:lnR>
                    <a:lnT>
                      <a:noFill/>
                    </a:lnT>
                    <a:lnB>
                      <a:noFill/>
                    </a:lnB>
                  </a:tcPr>
                </a:tc>
                <a:tc>
                  <a:txBody>
                    <a:bodyPr/>
                    <a:lstStyle/>
                    <a:p>
                      <a:pPr algn="l" fontAlgn="b"/>
                      <a:endParaRPr lang="en-GB" sz="9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4.63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years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8982668"/>
                  </a:ext>
                </a:extLst>
              </a:tr>
              <a:tr h="342838">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525" marR="9525" marT="9525" marB="0" anchor="b">
                    <a:lnL>
                      <a:noFill/>
                    </a:lnL>
                    <a:lnR>
                      <a:noFill/>
                    </a:lnR>
                    <a:lnT>
                      <a:noFill/>
                    </a:lnT>
                    <a:lnB>
                      <a:noFill/>
                    </a:lnB>
                  </a:tcPr>
                </a:tc>
                <a:tc>
                  <a:txBody>
                    <a:bodyPr/>
                    <a:lstStyle/>
                    <a:p>
                      <a:pPr algn="l" fontAlgn="b"/>
                      <a:endParaRPr lang="en-GB" sz="9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Reject </a:t>
                      </a:r>
                    </a:p>
                  </a:txBody>
                  <a:tcPr marL="9525" marR="9525" marT="9525"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Payback is more than 4 years </a:t>
                      </a:r>
                    </a:p>
                  </a:txBody>
                  <a:tcPr marL="9525" marR="9525" marT="9525"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487304799"/>
                  </a:ext>
                </a:extLst>
              </a:tr>
            </a:tbl>
          </a:graphicData>
        </a:graphic>
      </p:graphicFrame>
    </p:spTree>
    <p:extLst>
      <p:ext uri="{BB962C8B-B14F-4D97-AF65-F5344CB8AC3E}">
        <p14:creationId xmlns:p14="http://schemas.microsoft.com/office/powerpoint/2010/main" val="1836689950"/>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AFF5B-9D5A-4C91-8D57-C9FFEF60040D}"/>
              </a:ext>
            </a:extLst>
          </p:cNvPr>
          <p:cNvSpPr>
            <a:spLocks noGrp="1"/>
          </p:cNvSpPr>
          <p:nvPr>
            <p:ph type="title"/>
          </p:nvPr>
        </p:nvSpPr>
        <p:spPr/>
        <p:txBody>
          <a:bodyPr/>
          <a:lstStyle/>
          <a:p>
            <a:r>
              <a:rPr lang="en-GB" dirty="0"/>
              <a:t>Discounted payback for project A</a:t>
            </a:r>
          </a:p>
        </p:txBody>
      </p:sp>
      <p:graphicFrame>
        <p:nvGraphicFramePr>
          <p:cNvPr id="7" name="Content Placeholder 6">
            <a:extLst>
              <a:ext uri="{FF2B5EF4-FFF2-40B4-BE49-F238E27FC236}">
                <a16:creationId xmlns:a16="http://schemas.microsoft.com/office/drawing/2014/main" id="{B51BDFA8-720F-4383-B9D2-A11D4A297405}"/>
              </a:ext>
            </a:extLst>
          </p:cNvPr>
          <p:cNvGraphicFramePr>
            <a:graphicFrameLocks noGrp="1"/>
          </p:cNvGraphicFramePr>
          <p:nvPr>
            <p:ph idx="1"/>
            <p:extLst>
              <p:ext uri="{D42A27DB-BD31-4B8C-83A1-F6EECF244321}">
                <p14:modId xmlns:p14="http://schemas.microsoft.com/office/powerpoint/2010/main" val="2646464919"/>
              </p:ext>
            </p:extLst>
          </p:nvPr>
        </p:nvGraphicFramePr>
        <p:xfrm>
          <a:off x="1688122" y="1751135"/>
          <a:ext cx="8539089" cy="4741734"/>
        </p:xfrm>
        <a:graphic>
          <a:graphicData uri="http://schemas.openxmlformats.org/drawingml/2006/table">
            <a:tbl>
              <a:tblPr/>
              <a:tblGrid>
                <a:gridCol w="934190">
                  <a:extLst>
                    <a:ext uri="{9D8B030D-6E8A-4147-A177-3AD203B41FA5}">
                      <a16:colId xmlns:a16="http://schemas.microsoft.com/office/drawing/2014/main" val="1092379470"/>
                    </a:ext>
                  </a:extLst>
                </a:gridCol>
                <a:gridCol w="1357498">
                  <a:extLst>
                    <a:ext uri="{9D8B030D-6E8A-4147-A177-3AD203B41FA5}">
                      <a16:colId xmlns:a16="http://schemas.microsoft.com/office/drawing/2014/main" val="2626894190"/>
                    </a:ext>
                  </a:extLst>
                </a:gridCol>
                <a:gridCol w="1313706">
                  <a:extLst>
                    <a:ext uri="{9D8B030D-6E8A-4147-A177-3AD203B41FA5}">
                      <a16:colId xmlns:a16="http://schemas.microsoft.com/office/drawing/2014/main" val="3968566875"/>
                    </a:ext>
                  </a:extLst>
                </a:gridCol>
                <a:gridCol w="1620238">
                  <a:extLst>
                    <a:ext uri="{9D8B030D-6E8A-4147-A177-3AD203B41FA5}">
                      <a16:colId xmlns:a16="http://schemas.microsoft.com/office/drawing/2014/main" val="91257273"/>
                    </a:ext>
                  </a:extLst>
                </a:gridCol>
                <a:gridCol w="1445077">
                  <a:extLst>
                    <a:ext uri="{9D8B030D-6E8A-4147-A177-3AD203B41FA5}">
                      <a16:colId xmlns:a16="http://schemas.microsoft.com/office/drawing/2014/main" val="3938386912"/>
                    </a:ext>
                  </a:extLst>
                </a:gridCol>
                <a:gridCol w="934190">
                  <a:extLst>
                    <a:ext uri="{9D8B030D-6E8A-4147-A177-3AD203B41FA5}">
                      <a16:colId xmlns:a16="http://schemas.microsoft.com/office/drawing/2014/main" val="273033038"/>
                    </a:ext>
                  </a:extLst>
                </a:gridCol>
                <a:gridCol w="934190">
                  <a:extLst>
                    <a:ext uri="{9D8B030D-6E8A-4147-A177-3AD203B41FA5}">
                      <a16:colId xmlns:a16="http://schemas.microsoft.com/office/drawing/2014/main" val="537011843"/>
                    </a:ext>
                  </a:extLst>
                </a:gridCol>
              </a:tblGrid>
              <a:tr h="199905">
                <a:tc gridSpan="3">
                  <a:txBody>
                    <a:bodyPr/>
                    <a:lstStyle/>
                    <a:p>
                      <a:pPr algn="l" fontAlgn="b"/>
                      <a:r>
                        <a:rPr lang="en-GB" sz="1100" b="0" i="0" u="none" strike="noStrike" dirty="0">
                          <a:solidFill>
                            <a:srgbClr val="000000"/>
                          </a:solidFill>
                          <a:effectLst/>
                          <a:latin typeface="Calibri" panose="020F0502020204030204" pitchFamily="34" charset="0"/>
                        </a:rPr>
                        <a:t> discounted payback period </a:t>
                      </a:r>
                    </a:p>
                  </a:txBody>
                  <a:tcPr marL="9172" marR="9172" marT="9172" marB="0" anchor="b">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2192430988"/>
                  </a:ext>
                </a:extLst>
              </a:tr>
              <a:tr h="361827">
                <a:tc>
                  <a:txBody>
                    <a:bodyPr/>
                    <a:lstStyle/>
                    <a:p>
                      <a:pPr algn="l" fontAlgn="b"/>
                      <a:r>
                        <a:rPr lang="en-GB" sz="1100" b="0" i="0" u="none" strike="noStrike" dirty="0">
                          <a:solidFill>
                            <a:srgbClr val="000000"/>
                          </a:solidFill>
                          <a:effectLst/>
                          <a:latin typeface="Calibri" panose="020F0502020204030204" pitchFamily="34" charset="0"/>
                        </a:rPr>
                        <a:t> year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cash flow project A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PV of cash flows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Discounted cash flows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balance</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832979674"/>
                  </a:ext>
                </a:extLst>
              </a:tr>
              <a:tr h="361827">
                <a:tc>
                  <a:txBody>
                    <a:bodyPr/>
                    <a:lstStyle/>
                    <a:p>
                      <a:pPr algn="r" fontAlgn="b"/>
                      <a:r>
                        <a:rPr lang="en-GB" sz="1100" b="0" i="0" u="none" strike="noStrike" dirty="0">
                          <a:solidFill>
                            <a:srgbClr val="000000"/>
                          </a:solidFill>
                          <a:effectLst/>
                          <a:latin typeface="Calibri" panose="020F0502020204030204" pitchFamily="34" charset="0"/>
                        </a:rPr>
                        <a:t>0</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671863746"/>
                  </a:ext>
                </a:extLst>
              </a:tr>
              <a:tr h="361827">
                <a:tc>
                  <a:txBody>
                    <a:bodyPr/>
                    <a:lstStyle/>
                    <a:p>
                      <a:pPr algn="r" fontAlgn="b"/>
                      <a:r>
                        <a:rPr lang="en-GB" sz="1100" b="0" i="0" u="none" strike="noStrike" dirty="0">
                          <a:solidFill>
                            <a:srgbClr val="000000"/>
                          </a:solidFill>
                          <a:effectLst/>
                          <a:latin typeface="Calibri" panose="020F0502020204030204" pitchFamily="34" charset="0"/>
                        </a:rPr>
                        <a:t>1</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0.96150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240,375.00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1,009,625.00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3103780412"/>
                  </a:ext>
                </a:extLst>
              </a:tr>
              <a:tr h="361827">
                <a:tc>
                  <a:txBody>
                    <a:bodyPr/>
                    <a:lstStyle/>
                    <a:p>
                      <a:pPr algn="r" fontAlgn="b"/>
                      <a:r>
                        <a:rPr lang="en-GB" sz="1100" b="0" i="0" u="none" strike="noStrike" dirty="0">
                          <a:solidFill>
                            <a:srgbClr val="000000"/>
                          </a:solidFill>
                          <a:effectLst/>
                          <a:latin typeface="Calibri" panose="020F0502020204030204" pitchFamily="34" charset="0"/>
                        </a:rPr>
                        <a:t>2</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0.92460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231,150.00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778,475.00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708065664"/>
                  </a:ext>
                </a:extLst>
              </a:tr>
              <a:tr h="361827">
                <a:tc>
                  <a:txBody>
                    <a:bodyPr/>
                    <a:lstStyle/>
                    <a:p>
                      <a:pPr algn="r" fontAlgn="b"/>
                      <a:r>
                        <a:rPr lang="en-GB" sz="1100" b="0" i="0" u="none" strike="noStrike" dirty="0">
                          <a:solidFill>
                            <a:srgbClr val="000000"/>
                          </a:solidFill>
                          <a:effectLst/>
                          <a:latin typeface="Calibri" panose="020F0502020204030204" pitchFamily="34" charset="0"/>
                        </a:rPr>
                        <a:t>3</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0.88900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222,250.00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556,225.00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3226602615"/>
                  </a:ext>
                </a:extLst>
              </a:tr>
              <a:tr h="361827">
                <a:tc>
                  <a:txBody>
                    <a:bodyPr/>
                    <a:lstStyle/>
                    <a:p>
                      <a:pPr algn="r" fontAlgn="b"/>
                      <a:r>
                        <a:rPr lang="en-GB" sz="1100" b="0" i="0" u="none" strike="noStrike" dirty="0">
                          <a:solidFill>
                            <a:srgbClr val="000000"/>
                          </a:solidFill>
                          <a:effectLst/>
                          <a:latin typeface="Calibri" panose="020F0502020204030204" pitchFamily="34" charset="0"/>
                        </a:rPr>
                        <a:t>4</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0.85480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213,700.00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342,525.00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1397847444"/>
                  </a:ext>
                </a:extLst>
              </a:tr>
              <a:tr h="361827">
                <a:tc>
                  <a:txBody>
                    <a:bodyPr/>
                    <a:lstStyle/>
                    <a:p>
                      <a:pPr algn="r" fontAlgn="b"/>
                      <a:r>
                        <a:rPr lang="en-GB" sz="1100" b="0" i="0" u="none" strike="noStrike" dirty="0">
                          <a:solidFill>
                            <a:srgbClr val="000000"/>
                          </a:solidFill>
                          <a:effectLst/>
                          <a:latin typeface="Calibri" panose="020F0502020204030204" pitchFamily="34" charset="0"/>
                        </a:rPr>
                        <a:t>5</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0.82190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328,760.00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13,765.00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2150307632"/>
                  </a:ext>
                </a:extLst>
              </a:tr>
              <a:tr h="361827">
                <a:tc>
                  <a:txBody>
                    <a:bodyPr/>
                    <a:lstStyle/>
                    <a:p>
                      <a:pPr algn="r" fontAlgn="b"/>
                      <a:r>
                        <a:rPr lang="en-GB" sz="1100" b="0" i="0" u="none" strike="noStrike" dirty="0">
                          <a:solidFill>
                            <a:srgbClr val="000000"/>
                          </a:solidFill>
                          <a:effectLst/>
                          <a:latin typeface="Calibri" panose="020F0502020204030204" pitchFamily="34" charset="0"/>
                        </a:rPr>
                        <a:t>6</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0.79030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316,120.00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302,355.00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1951290465"/>
                  </a:ext>
                </a:extLst>
              </a:tr>
              <a:tr h="361827">
                <a:tc>
                  <a:txBody>
                    <a:bodyPr/>
                    <a:lstStyle/>
                    <a:p>
                      <a:pPr algn="r" fontAlgn="b"/>
                      <a:r>
                        <a:rPr lang="en-GB" sz="1100" b="0" i="0" u="none" strike="noStrike" dirty="0">
                          <a:solidFill>
                            <a:srgbClr val="000000"/>
                          </a:solidFill>
                          <a:effectLst/>
                          <a:latin typeface="Calibri" panose="020F0502020204030204" pitchFamily="34" charset="0"/>
                        </a:rPr>
                        <a:t>7</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0.75990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303,960.00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606,315.00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946861878"/>
                  </a:ext>
                </a:extLst>
              </a:tr>
              <a:tr h="361827">
                <a:tc>
                  <a:txBody>
                    <a:bodyPr/>
                    <a:lstStyle/>
                    <a:p>
                      <a:pPr algn="r" fontAlgn="b"/>
                      <a:r>
                        <a:rPr lang="en-GB" sz="1100" b="0" i="0" u="none" strike="noStrike" dirty="0">
                          <a:solidFill>
                            <a:srgbClr val="000000"/>
                          </a:solidFill>
                          <a:effectLst/>
                          <a:latin typeface="Calibri" panose="020F0502020204030204" pitchFamily="34" charset="0"/>
                        </a:rPr>
                        <a:t>8</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0.73070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292,280.00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898,595.00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3537274621"/>
                  </a:ext>
                </a:extLst>
              </a:tr>
              <a:tr h="199905">
                <a:tc gridSpan="2">
                  <a:txBody>
                    <a:bodyPr/>
                    <a:lstStyle/>
                    <a:p>
                      <a:pPr algn="l" fontAlgn="b"/>
                      <a:r>
                        <a:rPr lang="en-GB" sz="1100" b="0" i="0" u="none" strike="noStrike" dirty="0">
                          <a:solidFill>
                            <a:srgbClr val="000000"/>
                          </a:solidFill>
                          <a:effectLst/>
                          <a:latin typeface="Calibri" panose="020F0502020204030204" pitchFamily="34" charset="0"/>
                        </a:rPr>
                        <a:t> cost of capital  </a:t>
                      </a:r>
                    </a:p>
                  </a:txBody>
                  <a:tcPr marL="9172" marR="9172" marT="9172" marB="0" anchor="b">
                    <a:lnL>
                      <a:noFill/>
                    </a:lnL>
                    <a:lnR>
                      <a:noFill/>
                    </a:lnR>
                    <a:lnT>
                      <a:noFill/>
                    </a:lnT>
                    <a:lnB>
                      <a:noFill/>
                    </a:lnB>
                  </a:tcPr>
                </a:tc>
                <a:tc hMerge="1">
                  <a:txBody>
                    <a:bodyPr/>
                    <a:lstStyle/>
                    <a:p>
                      <a:endParaRPr lang="en-GB"/>
                    </a:p>
                  </a:txBody>
                  <a:tcPr/>
                </a:tc>
                <a:tc>
                  <a:txBody>
                    <a:bodyPr/>
                    <a:lstStyle/>
                    <a:p>
                      <a:pPr algn="r" fontAlgn="b"/>
                      <a:r>
                        <a:rPr lang="en-GB" sz="1100" b="0" i="0" u="none" strike="noStrike" dirty="0">
                          <a:solidFill>
                            <a:srgbClr val="000000"/>
                          </a:solidFill>
                          <a:effectLst/>
                          <a:latin typeface="Calibri" panose="020F0502020204030204" pitchFamily="34" charset="0"/>
                        </a:rPr>
                        <a:t>4%</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1254076134"/>
                  </a:ext>
                </a:extLst>
              </a:tr>
              <a:tr h="361827">
                <a:tc gridSpan="2">
                  <a:txBody>
                    <a:bodyPr/>
                    <a:lstStyle/>
                    <a:p>
                      <a:pPr algn="l" fontAlgn="b"/>
                      <a:r>
                        <a:rPr lang="en-GB" sz="1100" b="0" i="0" u="none" strike="noStrike" dirty="0">
                          <a:solidFill>
                            <a:srgbClr val="000000"/>
                          </a:solidFill>
                          <a:effectLst/>
                          <a:latin typeface="Calibri" panose="020F0502020204030204" pitchFamily="34" charset="0"/>
                        </a:rPr>
                        <a:t> payback period </a:t>
                      </a:r>
                    </a:p>
                  </a:txBody>
                  <a:tcPr marL="9172" marR="9172" marT="9172" marB="0" anchor="b">
                    <a:lnL>
                      <a:noFill/>
                    </a:lnL>
                    <a:lnR>
                      <a:noFill/>
                    </a:lnR>
                    <a:lnT>
                      <a:noFill/>
                    </a:lnT>
                    <a:lnB>
                      <a:noFill/>
                    </a:lnB>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5.04 </a:t>
                      </a: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years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extLst>
                  <a:ext uri="{0D108BD9-81ED-4DB2-BD59-A6C34878D82A}">
                    <a16:rowId xmlns:a16="http://schemas.microsoft.com/office/drawing/2014/main" val="2525349391"/>
                  </a:ext>
                </a:extLst>
              </a:tr>
              <a:tr h="361827">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172" marR="9172" marT="9172"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Reject </a:t>
                      </a:r>
                    </a:p>
                  </a:txBody>
                  <a:tcPr marL="9172" marR="9172" marT="9172"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it is more than 4 years </a:t>
                      </a:r>
                    </a:p>
                  </a:txBody>
                  <a:tcPr marL="9172" marR="9172" marT="9172"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4233967113"/>
                  </a:ext>
                </a:extLst>
              </a:tr>
            </a:tbl>
          </a:graphicData>
        </a:graphic>
      </p:graphicFrame>
    </p:spTree>
    <p:extLst>
      <p:ext uri="{BB962C8B-B14F-4D97-AF65-F5344CB8AC3E}">
        <p14:creationId xmlns:p14="http://schemas.microsoft.com/office/powerpoint/2010/main" val="336720119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1A443-CD93-46EA-B720-4D114437B490}"/>
              </a:ext>
            </a:extLst>
          </p:cNvPr>
          <p:cNvSpPr>
            <a:spLocks noGrp="1"/>
          </p:cNvSpPr>
          <p:nvPr>
            <p:ph type="title"/>
          </p:nvPr>
        </p:nvSpPr>
        <p:spPr/>
        <p:txBody>
          <a:bodyPr/>
          <a:lstStyle/>
          <a:p>
            <a:r>
              <a:rPr lang="en-GB" dirty="0"/>
              <a:t>Payback period on project B</a:t>
            </a:r>
          </a:p>
        </p:txBody>
      </p:sp>
      <p:graphicFrame>
        <p:nvGraphicFramePr>
          <p:cNvPr id="7" name="Content Placeholder 6">
            <a:extLst>
              <a:ext uri="{FF2B5EF4-FFF2-40B4-BE49-F238E27FC236}">
                <a16:creationId xmlns:a16="http://schemas.microsoft.com/office/drawing/2014/main" id="{61743ADB-4454-4099-BD0D-B16ED9BD0A45}"/>
              </a:ext>
            </a:extLst>
          </p:cNvPr>
          <p:cNvGraphicFramePr>
            <a:graphicFrameLocks noGrp="1"/>
          </p:cNvGraphicFramePr>
          <p:nvPr>
            <p:ph idx="1"/>
            <p:extLst>
              <p:ext uri="{D42A27DB-BD31-4B8C-83A1-F6EECF244321}">
                <p14:modId xmlns:p14="http://schemas.microsoft.com/office/powerpoint/2010/main" val="3658270522"/>
              </p:ext>
            </p:extLst>
          </p:nvPr>
        </p:nvGraphicFramePr>
        <p:xfrm>
          <a:off x="838200" y="2095498"/>
          <a:ext cx="9318675" cy="4038020"/>
        </p:xfrm>
        <a:graphic>
          <a:graphicData uri="http://schemas.openxmlformats.org/drawingml/2006/table">
            <a:tbl>
              <a:tblPr/>
              <a:tblGrid>
                <a:gridCol w="1302173">
                  <a:extLst>
                    <a:ext uri="{9D8B030D-6E8A-4147-A177-3AD203B41FA5}">
                      <a16:colId xmlns:a16="http://schemas.microsoft.com/office/drawing/2014/main" val="1070689930"/>
                    </a:ext>
                  </a:extLst>
                </a:gridCol>
                <a:gridCol w="1899003">
                  <a:extLst>
                    <a:ext uri="{9D8B030D-6E8A-4147-A177-3AD203B41FA5}">
                      <a16:colId xmlns:a16="http://schemas.microsoft.com/office/drawing/2014/main" val="823219904"/>
                    </a:ext>
                  </a:extLst>
                </a:gridCol>
                <a:gridCol w="1844745">
                  <a:extLst>
                    <a:ext uri="{9D8B030D-6E8A-4147-A177-3AD203B41FA5}">
                      <a16:colId xmlns:a16="http://schemas.microsoft.com/office/drawing/2014/main" val="3855344596"/>
                    </a:ext>
                  </a:extLst>
                </a:gridCol>
                <a:gridCol w="2258456">
                  <a:extLst>
                    <a:ext uri="{9D8B030D-6E8A-4147-A177-3AD203B41FA5}">
                      <a16:colId xmlns:a16="http://schemas.microsoft.com/office/drawing/2014/main" val="3615291517"/>
                    </a:ext>
                  </a:extLst>
                </a:gridCol>
                <a:gridCol w="2014298">
                  <a:extLst>
                    <a:ext uri="{9D8B030D-6E8A-4147-A177-3AD203B41FA5}">
                      <a16:colId xmlns:a16="http://schemas.microsoft.com/office/drawing/2014/main" val="3341705203"/>
                    </a:ext>
                  </a:extLst>
                </a:gridCol>
              </a:tblGrid>
              <a:tr h="288430">
                <a:tc>
                  <a:txBody>
                    <a:bodyPr/>
                    <a:lstStyle/>
                    <a:p>
                      <a:pPr algn="l" fontAlgn="b"/>
                      <a:r>
                        <a:rPr lang="en-GB" sz="1100" b="0" i="0" u="none" strike="noStrike" dirty="0">
                          <a:solidFill>
                            <a:srgbClr val="000000"/>
                          </a:solidFill>
                          <a:effectLst/>
                          <a:latin typeface="Calibri" panose="020F0502020204030204" pitchFamily="34" charset="0"/>
                        </a:rPr>
                        <a:t> project B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1386751"/>
                  </a:ext>
                </a:extLst>
              </a:tr>
              <a:tr h="288430">
                <a:tc>
                  <a:txBody>
                    <a:bodyPr/>
                    <a:lstStyle/>
                    <a:p>
                      <a:pPr algn="l" fontAlgn="b"/>
                      <a:r>
                        <a:rPr lang="en-GB" sz="1100" b="0" i="0" u="none" strike="noStrike" dirty="0">
                          <a:solidFill>
                            <a:srgbClr val="000000"/>
                          </a:solidFill>
                          <a:effectLst/>
                          <a:latin typeface="Calibri" panose="020F0502020204030204" pitchFamily="34" charset="0"/>
                        </a:rPr>
                        <a:t> year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cash flow project A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572308764"/>
                  </a:ext>
                </a:extLst>
              </a:tr>
              <a:tr h="288430">
                <a:tc>
                  <a:txBody>
                    <a:bodyPr/>
                    <a:lstStyle/>
                    <a:p>
                      <a:pPr algn="r" fontAlgn="b"/>
                      <a:r>
                        <a:rPr lang="en-GB" sz="1100" b="0" i="0" u="none" strike="noStrike" dirty="0">
                          <a:solidFill>
                            <a:srgbClr val="000000"/>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-1,250,000.00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58286887"/>
                  </a:ext>
                </a:extLst>
              </a:tr>
              <a:tr h="288430">
                <a:tc>
                  <a:txBody>
                    <a:bodyPr/>
                    <a:lstStyle/>
                    <a:p>
                      <a:pPr algn="r" fontAlgn="b"/>
                      <a:r>
                        <a:rPr lang="en-GB" sz="1100" b="0" i="0" u="none" strike="noStrike" dirty="0">
                          <a:solidFill>
                            <a:srgbClr val="000000"/>
                          </a:solidFill>
                          <a:effectLst/>
                          <a:latin typeface="Calibri" panose="020F0502020204030204" pitchFamily="34" charset="0"/>
                        </a:rPr>
                        <a:t>1</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800,000.00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564708951"/>
                  </a:ext>
                </a:extLst>
              </a:tr>
              <a:tr h="288430">
                <a:tc>
                  <a:txBody>
                    <a:bodyPr/>
                    <a:lstStyle/>
                    <a:p>
                      <a:pPr algn="r" fontAlgn="b"/>
                      <a:r>
                        <a:rPr lang="en-GB" sz="1100" b="0" i="0" u="none" strike="noStrike" dirty="0">
                          <a:solidFill>
                            <a:srgbClr val="000000"/>
                          </a:solidFill>
                          <a:effectLst/>
                          <a:latin typeface="Calibri" panose="020F0502020204030204" pitchFamily="34" charset="0"/>
                        </a:rPr>
                        <a:t>2</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20223651"/>
                  </a:ext>
                </a:extLst>
              </a:tr>
              <a:tr h="288430">
                <a:tc>
                  <a:txBody>
                    <a:bodyPr/>
                    <a:lstStyle/>
                    <a:p>
                      <a:pPr algn="r" fontAlgn="b"/>
                      <a:r>
                        <a:rPr lang="en-GB" sz="1100" b="0" i="0" u="none" strike="noStrike" dirty="0">
                          <a:solidFill>
                            <a:srgbClr val="000000"/>
                          </a:solidFill>
                          <a:effectLst/>
                          <a:latin typeface="Calibri" panose="020F0502020204030204" pitchFamily="34" charset="0"/>
                        </a:rPr>
                        <a:t>3</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19631628"/>
                  </a:ext>
                </a:extLst>
              </a:tr>
              <a:tr h="288430">
                <a:tc>
                  <a:txBody>
                    <a:bodyPr/>
                    <a:lstStyle/>
                    <a:p>
                      <a:pPr algn="r" fontAlgn="b"/>
                      <a:r>
                        <a:rPr lang="en-GB" sz="1100" b="0" i="0" u="none" strike="noStrike" dirty="0">
                          <a:solidFill>
                            <a:srgbClr val="000000"/>
                          </a:solidFill>
                          <a:effectLst/>
                          <a:latin typeface="Calibri" panose="020F0502020204030204" pitchFamily="34" charset="0"/>
                        </a:rPr>
                        <a:t>4</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345172146"/>
                  </a:ext>
                </a:extLst>
              </a:tr>
              <a:tr h="288430">
                <a:tc>
                  <a:txBody>
                    <a:bodyPr/>
                    <a:lstStyle/>
                    <a:p>
                      <a:pPr algn="r" fontAlgn="b"/>
                      <a:r>
                        <a:rPr lang="en-GB" sz="1100" b="0" i="0" u="none" strike="noStrike" dirty="0">
                          <a:solidFill>
                            <a:srgbClr val="000000"/>
                          </a:solidFill>
                          <a:effectLst/>
                          <a:latin typeface="Calibri" panose="020F0502020204030204" pitchFamily="34" charset="0"/>
                        </a:rPr>
                        <a:t>5</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950,000.00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74409291"/>
                  </a:ext>
                </a:extLst>
              </a:tr>
              <a:tr h="288430">
                <a:tc>
                  <a:txBody>
                    <a:bodyPr/>
                    <a:lstStyle/>
                    <a:p>
                      <a:pPr algn="r" fontAlgn="b"/>
                      <a:r>
                        <a:rPr lang="en-GB" sz="1100" b="0" i="0" u="none" strike="noStrike" dirty="0">
                          <a:solidFill>
                            <a:srgbClr val="000000"/>
                          </a:solidFill>
                          <a:effectLst/>
                          <a:latin typeface="Calibri" panose="020F0502020204030204" pitchFamily="34" charset="0"/>
                        </a:rPr>
                        <a:t>6</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01186232"/>
                  </a:ext>
                </a:extLst>
              </a:tr>
              <a:tr h="288430">
                <a:tc>
                  <a:txBody>
                    <a:bodyPr/>
                    <a:lstStyle/>
                    <a:p>
                      <a:pPr algn="r" fontAlgn="b"/>
                      <a:r>
                        <a:rPr lang="en-GB" sz="1100" b="0" i="0" u="none" strike="noStrike" dirty="0">
                          <a:solidFill>
                            <a:srgbClr val="000000"/>
                          </a:solidFill>
                          <a:effectLst/>
                          <a:latin typeface="Calibri" panose="020F0502020204030204" pitchFamily="34" charset="0"/>
                        </a:rPr>
                        <a:t>7</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1,750,000.00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16898741"/>
                  </a:ext>
                </a:extLst>
              </a:tr>
              <a:tr h="288430">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2,150,000.00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84850052"/>
                  </a:ext>
                </a:extLst>
              </a:tr>
              <a:tr h="288430">
                <a:tc>
                  <a:txBody>
                    <a:bodyPr/>
                    <a:lstStyle/>
                    <a:p>
                      <a:pPr algn="l" fontAlgn="b"/>
                      <a:r>
                        <a:rPr lang="en-GB" sz="1100" b="0" i="0" u="none" strike="noStrike" dirty="0">
                          <a:solidFill>
                            <a:srgbClr val="000000"/>
                          </a:solidFill>
                          <a:effectLst/>
                          <a:latin typeface="Calibri" panose="020F0502020204030204" pitchFamily="34" charset="0"/>
                        </a:rPr>
                        <a:t> at 4%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23644744"/>
                  </a:ext>
                </a:extLst>
              </a:tr>
              <a:tr h="288430">
                <a:tc>
                  <a:txBody>
                    <a:bodyPr/>
                    <a:lstStyle/>
                    <a:p>
                      <a:pPr algn="l" fontAlgn="b"/>
                      <a:r>
                        <a:rPr lang="en-GB" sz="1100" b="0" i="0" u="none" strike="noStrike" dirty="0">
                          <a:solidFill>
                            <a:srgbClr val="000000"/>
                          </a:solidFill>
                          <a:effectLst/>
                          <a:latin typeface="Calibri" panose="020F0502020204030204" pitchFamily="34" charset="0"/>
                        </a:rPr>
                        <a:t> payback  </a:t>
                      </a:r>
                    </a:p>
                  </a:txBody>
                  <a:tcPr marL="9525" marR="9525" marT="9525" marB="0" anchor="b">
                    <a:lnL>
                      <a:noFill/>
                    </a:lnL>
                    <a:lnR>
                      <a:noFill/>
                    </a:lnR>
                    <a:lnT>
                      <a:noFill/>
                    </a:lnT>
                    <a:lnB>
                      <a:noFill/>
                    </a:lnB>
                  </a:tcPr>
                </a:tc>
                <a:tc>
                  <a:txBody>
                    <a:bodyPr/>
                    <a:lstStyle/>
                    <a:p>
                      <a:pPr algn="l" fontAlgn="b"/>
                      <a:endParaRPr lang="en-GB" sz="9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2.63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years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3063580"/>
                  </a:ext>
                </a:extLst>
              </a:tr>
              <a:tr h="288430">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525" marR="9525" marT="9525" marB="0" anchor="b">
                    <a:lnL>
                      <a:noFill/>
                    </a:lnL>
                    <a:lnR>
                      <a:noFill/>
                    </a:lnR>
                    <a:lnT>
                      <a:noFill/>
                    </a:lnT>
                    <a:lnB>
                      <a:noFill/>
                    </a:lnB>
                  </a:tcPr>
                </a:tc>
                <a:tc>
                  <a:txBody>
                    <a:bodyPr/>
                    <a:lstStyle/>
                    <a:p>
                      <a:pPr algn="l" fontAlgn="b"/>
                      <a:endParaRPr lang="en-GB" sz="9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Accept  </a:t>
                      </a:r>
                    </a:p>
                  </a:txBody>
                  <a:tcPr marL="9525" marR="9525" marT="9525"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payback is less than 4 years</a:t>
                      </a:r>
                    </a:p>
                  </a:txBody>
                  <a:tcPr marL="9525" marR="9525" marT="9525"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2361081507"/>
                  </a:ext>
                </a:extLst>
              </a:tr>
            </a:tbl>
          </a:graphicData>
        </a:graphic>
      </p:graphicFrame>
    </p:spTree>
    <p:extLst>
      <p:ext uri="{BB962C8B-B14F-4D97-AF65-F5344CB8AC3E}">
        <p14:creationId xmlns:p14="http://schemas.microsoft.com/office/powerpoint/2010/main" val="143158666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B51BA-083F-489B-A37E-71EF14B7240B}"/>
              </a:ext>
            </a:extLst>
          </p:cNvPr>
          <p:cNvSpPr>
            <a:spLocks noGrp="1"/>
          </p:cNvSpPr>
          <p:nvPr>
            <p:ph type="title"/>
          </p:nvPr>
        </p:nvSpPr>
        <p:spPr/>
        <p:txBody>
          <a:bodyPr/>
          <a:lstStyle/>
          <a:p>
            <a:r>
              <a:rPr lang="en-GB" dirty="0"/>
              <a:t>Discounted payback for project B</a:t>
            </a:r>
          </a:p>
        </p:txBody>
      </p:sp>
      <p:graphicFrame>
        <p:nvGraphicFramePr>
          <p:cNvPr id="8" name="Content Placeholder 7">
            <a:extLst>
              <a:ext uri="{FF2B5EF4-FFF2-40B4-BE49-F238E27FC236}">
                <a16:creationId xmlns:a16="http://schemas.microsoft.com/office/drawing/2014/main" id="{49BC34F3-E131-4CAB-A08F-A863DF4C74A8}"/>
              </a:ext>
            </a:extLst>
          </p:cNvPr>
          <p:cNvGraphicFramePr>
            <a:graphicFrameLocks noGrp="1"/>
          </p:cNvGraphicFramePr>
          <p:nvPr>
            <p:ph idx="1"/>
            <p:extLst>
              <p:ext uri="{D42A27DB-BD31-4B8C-83A1-F6EECF244321}">
                <p14:modId xmlns:p14="http://schemas.microsoft.com/office/powerpoint/2010/main" val="3525399684"/>
              </p:ext>
            </p:extLst>
          </p:nvPr>
        </p:nvGraphicFramePr>
        <p:xfrm>
          <a:off x="1589648" y="1825627"/>
          <a:ext cx="8834511" cy="4532968"/>
        </p:xfrm>
        <a:graphic>
          <a:graphicData uri="http://schemas.openxmlformats.org/drawingml/2006/table">
            <a:tbl>
              <a:tblPr/>
              <a:tblGrid>
                <a:gridCol w="1085239">
                  <a:extLst>
                    <a:ext uri="{9D8B030D-6E8A-4147-A177-3AD203B41FA5}">
                      <a16:colId xmlns:a16="http://schemas.microsoft.com/office/drawing/2014/main" val="2133810289"/>
                    </a:ext>
                  </a:extLst>
                </a:gridCol>
                <a:gridCol w="1576985">
                  <a:extLst>
                    <a:ext uri="{9D8B030D-6E8A-4147-A177-3AD203B41FA5}">
                      <a16:colId xmlns:a16="http://schemas.microsoft.com/office/drawing/2014/main" val="4006693912"/>
                    </a:ext>
                  </a:extLst>
                </a:gridCol>
                <a:gridCol w="1526114">
                  <a:extLst>
                    <a:ext uri="{9D8B030D-6E8A-4147-A177-3AD203B41FA5}">
                      <a16:colId xmlns:a16="http://schemas.microsoft.com/office/drawing/2014/main" val="2967158601"/>
                    </a:ext>
                  </a:extLst>
                </a:gridCol>
                <a:gridCol w="1882208">
                  <a:extLst>
                    <a:ext uri="{9D8B030D-6E8A-4147-A177-3AD203B41FA5}">
                      <a16:colId xmlns:a16="http://schemas.microsoft.com/office/drawing/2014/main" val="313213148"/>
                    </a:ext>
                  </a:extLst>
                </a:gridCol>
                <a:gridCol w="1678726">
                  <a:extLst>
                    <a:ext uri="{9D8B030D-6E8A-4147-A177-3AD203B41FA5}">
                      <a16:colId xmlns:a16="http://schemas.microsoft.com/office/drawing/2014/main" val="4147298788"/>
                    </a:ext>
                  </a:extLst>
                </a:gridCol>
                <a:gridCol w="1085239">
                  <a:extLst>
                    <a:ext uri="{9D8B030D-6E8A-4147-A177-3AD203B41FA5}">
                      <a16:colId xmlns:a16="http://schemas.microsoft.com/office/drawing/2014/main" val="2297606903"/>
                    </a:ext>
                  </a:extLst>
                </a:gridCol>
              </a:tblGrid>
              <a:tr h="184268">
                <a:tc gridSpan="3">
                  <a:txBody>
                    <a:bodyPr/>
                    <a:lstStyle/>
                    <a:p>
                      <a:pPr algn="l" fontAlgn="b"/>
                      <a:r>
                        <a:rPr lang="en-GB" sz="1000" b="0" i="0" u="none" strike="noStrike" dirty="0">
                          <a:solidFill>
                            <a:srgbClr val="000000"/>
                          </a:solidFill>
                          <a:effectLst/>
                          <a:latin typeface="Calibri" panose="020F0502020204030204" pitchFamily="34" charset="0"/>
                        </a:rPr>
                        <a:t> discounted payback period </a:t>
                      </a:r>
                    </a:p>
                  </a:txBody>
                  <a:tcPr marL="8844" marR="8844" marT="8844" marB="0" anchor="b">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4112533286"/>
                  </a:ext>
                </a:extLst>
              </a:tr>
              <a:tr h="333523">
                <a:tc>
                  <a:txBody>
                    <a:bodyPr/>
                    <a:lstStyle/>
                    <a:p>
                      <a:pPr algn="l" fontAlgn="b"/>
                      <a:r>
                        <a:rPr lang="en-GB" sz="1000" b="0" i="0" u="none" strike="noStrike" dirty="0">
                          <a:solidFill>
                            <a:srgbClr val="000000"/>
                          </a:solidFill>
                          <a:effectLst/>
                          <a:latin typeface="Calibri" panose="020F0502020204030204" pitchFamily="34" charset="0"/>
                        </a:rPr>
                        <a:t> year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cash flow project A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PV of cash flows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Discounted cash flows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balance</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4272826740"/>
                  </a:ext>
                </a:extLst>
              </a:tr>
              <a:tr h="333523">
                <a:tc>
                  <a:txBody>
                    <a:bodyPr/>
                    <a:lstStyle/>
                    <a:p>
                      <a:pPr algn="r" fontAlgn="b"/>
                      <a:r>
                        <a:rPr lang="en-GB" sz="1000" b="0" i="0" u="none" strike="noStrike" dirty="0">
                          <a:solidFill>
                            <a:srgbClr val="000000"/>
                          </a:solidFill>
                          <a:effectLst/>
                          <a:latin typeface="Calibri" panose="020F0502020204030204" pitchFamily="34" charset="0"/>
                        </a:rPr>
                        <a:t>0</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772438646"/>
                  </a:ext>
                </a:extLst>
              </a:tr>
              <a:tr h="333523">
                <a:tc>
                  <a:txBody>
                    <a:bodyPr/>
                    <a:lstStyle/>
                    <a:p>
                      <a:pPr algn="r" fontAlgn="b"/>
                      <a:r>
                        <a:rPr lang="en-GB" sz="1000" b="0" i="0" u="none" strike="noStrike" dirty="0">
                          <a:solidFill>
                            <a:srgbClr val="000000"/>
                          </a:solidFill>
                          <a:effectLst/>
                          <a:latin typeface="Calibri" panose="020F0502020204030204" pitchFamily="34" charset="0"/>
                        </a:rPr>
                        <a:t>1</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0.92590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416,655.00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833,345.00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4020377465"/>
                  </a:ext>
                </a:extLst>
              </a:tr>
              <a:tr h="333523">
                <a:tc>
                  <a:txBody>
                    <a:bodyPr/>
                    <a:lstStyle/>
                    <a:p>
                      <a:pPr algn="r" fontAlgn="b"/>
                      <a:r>
                        <a:rPr lang="en-GB" sz="1000" b="0" i="0" u="none" strike="noStrike" dirty="0">
                          <a:solidFill>
                            <a:srgbClr val="000000"/>
                          </a:solidFill>
                          <a:effectLst/>
                          <a:latin typeface="Calibri" panose="020F0502020204030204" pitchFamily="34" charset="0"/>
                        </a:rPr>
                        <a:t>2</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0.85730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385,785.00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447,560.00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2309849584"/>
                  </a:ext>
                </a:extLst>
              </a:tr>
              <a:tr h="333523">
                <a:tc>
                  <a:txBody>
                    <a:bodyPr/>
                    <a:lstStyle/>
                    <a:p>
                      <a:pPr algn="r" fontAlgn="b"/>
                      <a:r>
                        <a:rPr lang="en-GB" sz="1000" b="0" i="0" u="none" strike="noStrike" dirty="0">
                          <a:solidFill>
                            <a:srgbClr val="000000"/>
                          </a:solidFill>
                          <a:effectLst/>
                          <a:latin typeface="Calibri" panose="020F0502020204030204" pitchFamily="34" charset="0"/>
                        </a:rPr>
                        <a:t>3</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0.79380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357,210.00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90,350.00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383722123"/>
                  </a:ext>
                </a:extLst>
              </a:tr>
              <a:tr h="333523">
                <a:tc>
                  <a:txBody>
                    <a:bodyPr/>
                    <a:lstStyle/>
                    <a:p>
                      <a:pPr algn="r" fontAlgn="b"/>
                      <a:r>
                        <a:rPr lang="en-GB" sz="1000" b="0" i="0" u="none" strike="noStrike" dirty="0">
                          <a:solidFill>
                            <a:srgbClr val="000000"/>
                          </a:solidFill>
                          <a:effectLst/>
                          <a:latin typeface="Calibri" panose="020F0502020204030204" pitchFamily="34" charset="0"/>
                        </a:rPr>
                        <a:t>4</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0.73500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330,750.00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240,400.00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59873624"/>
                  </a:ext>
                </a:extLst>
              </a:tr>
              <a:tr h="333523">
                <a:tc>
                  <a:txBody>
                    <a:bodyPr/>
                    <a:lstStyle/>
                    <a:p>
                      <a:pPr algn="r" fontAlgn="b"/>
                      <a:r>
                        <a:rPr lang="en-GB" sz="1000" b="0" i="0" u="none" strike="noStrike" dirty="0">
                          <a:solidFill>
                            <a:srgbClr val="000000"/>
                          </a:solidFill>
                          <a:effectLst/>
                          <a:latin typeface="Calibri" panose="020F0502020204030204" pitchFamily="34" charset="0"/>
                        </a:rPr>
                        <a:t>5</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0.68060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272,240.00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512,640.00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642696325"/>
                  </a:ext>
                </a:extLst>
              </a:tr>
              <a:tr h="333523">
                <a:tc>
                  <a:txBody>
                    <a:bodyPr/>
                    <a:lstStyle/>
                    <a:p>
                      <a:pPr algn="r" fontAlgn="b"/>
                      <a:r>
                        <a:rPr lang="en-GB" sz="1000" b="0" i="0" u="none" strike="noStrike" dirty="0">
                          <a:solidFill>
                            <a:srgbClr val="000000"/>
                          </a:solidFill>
                          <a:effectLst/>
                          <a:latin typeface="Calibri" panose="020F0502020204030204" pitchFamily="34" charset="0"/>
                        </a:rPr>
                        <a:t>6</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0.63020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252,080.00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764,720.00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715985943"/>
                  </a:ext>
                </a:extLst>
              </a:tr>
              <a:tr h="333523">
                <a:tc>
                  <a:txBody>
                    <a:bodyPr/>
                    <a:lstStyle/>
                    <a:p>
                      <a:pPr algn="r" fontAlgn="b"/>
                      <a:r>
                        <a:rPr lang="en-GB" sz="1000" b="0" i="0" u="none" strike="noStrike" dirty="0">
                          <a:solidFill>
                            <a:srgbClr val="000000"/>
                          </a:solidFill>
                          <a:effectLst/>
                          <a:latin typeface="Calibri" panose="020F0502020204030204" pitchFamily="34" charset="0"/>
                        </a:rPr>
                        <a:t>7</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0.58350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233,400.00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998,120.00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3255685924"/>
                  </a:ext>
                </a:extLst>
              </a:tr>
              <a:tr h="333523">
                <a:tc>
                  <a:txBody>
                    <a:bodyPr/>
                    <a:lstStyle/>
                    <a:p>
                      <a:pPr algn="r" fontAlgn="b"/>
                      <a:r>
                        <a:rPr lang="en-GB" sz="1000" b="0" i="0" u="none" strike="noStrike" dirty="0">
                          <a:solidFill>
                            <a:srgbClr val="000000"/>
                          </a:solidFill>
                          <a:effectLst/>
                          <a:latin typeface="Calibri" panose="020F0502020204030204" pitchFamily="34" charset="0"/>
                        </a:rPr>
                        <a:t>8</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0.54030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216,120.00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1,214,240.00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2965588632"/>
                  </a:ext>
                </a:extLst>
              </a:tr>
              <a:tr h="184268">
                <a:tc gridSpan="2">
                  <a:txBody>
                    <a:bodyPr/>
                    <a:lstStyle/>
                    <a:p>
                      <a:pPr algn="l" fontAlgn="b"/>
                      <a:r>
                        <a:rPr lang="en-GB" sz="1000" b="0" i="0" u="none" strike="noStrike" dirty="0">
                          <a:solidFill>
                            <a:srgbClr val="000000"/>
                          </a:solidFill>
                          <a:effectLst/>
                          <a:latin typeface="Calibri" panose="020F0502020204030204" pitchFamily="34" charset="0"/>
                        </a:rPr>
                        <a:t> cost of capital  </a:t>
                      </a:r>
                    </a:p>
                  </a:txBody>
                  <a:tcPr marL="8844" marR="8844" marT="8844" marB="0" anchor="b">
                    <a:lnL>
                      <a:noFill/>
                    </a:lnL>
                    <a:lnR>
                      <a:noFill/>
                    </a:lnR>
                    <a:lnT>
                      <a:noFill/>
                    </a:lnT>
                    <a:lnB>
                      <a:noFill/>
                    </a:lnB>
                  </a:tcPr>
                </a:tc>
                <a:tc hMerge="1">
                  <a:txBody>
                    <a:bodyPr/>
                    <a:lstStyle/>
                    <a:p>
                      <a:endParaRPr lang="en-GB"/>
                    </a:p>
                  </a:txBody>
                  <a:tcPr/>
                </a:tc>
                <a:tc>
                  <a:txBody>
                    <a:bodyPr/>
                    <a:lstStyle/>
                    <a:p>
                      <a:pPr algn="r" fontAlgn="b"/>
                      <a:r>
                        <a:rPr lang="en-GB" sz="1000" b="0" i="0" u="none" strike="noStrike" dirty="0">
                          <a:solidFill>
                            <a:srgbClr val="000000"/>
                          </a:solidFill>
                          <a:effectLst/>
                          <a:latin typeface="Calibri" panose="020F0502020204030204" pitchFamily="34" charset="0"/>
                        </a:rPr>
                        <a:t>8%</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extLst>
                  <a:ext uri="{0D108BD9-81ED-4DB2-BD59-A6C34878D82A}">
                    <a16:rowId xmlns:a16="http://schemas.microsoft.com/office/drawing/2014/main" val="150798592"/>
                  </a:ext>
                </a:extLst>
              </a:tr>
              <a:tr h="333523">
                <a:tc gridSpan="2">
                  <a:txBody>
                    <a:bodyPr/>
                    <a:lstStyle/>
                    <a:p>
                      <a:pPr algn="l" fontAlgn="b"/>
                      <a:r>
                        <a:rPr lang="en-GB" sz="1000" b="0" i="0" u="none" strike="noStrike" dirty="0">
                          <a:solidFill>
                            <a:srgbClr val="000000"/>
                          </a:solidFill>
                          <a:effectLst/>
                          <a:latin typeface="Calibri" panose="020F0502020204030204" pitchFamily="34" charset="0"/>
                        </a:rPr>
                        <a:t> payback period </a:t>
                      </a:r>
                    </a:p>
                  </a:txBody>
                  <a:tcPr marL="8844" marR="8844" marT="8844"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2.97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years </a:t>
                      </a:r>
                    </a:p>
                  </a:txBody>
                  <a:tcPr marL="8844" marR="8844" marT="8844" marB="0" anchor="b">
                    <a:lnL>
                      <a:noFill/>
                    </a:lnL>
                    <a:lnR>
                      <a:noFill/>
                    </a:lnR>
                    <a:lnT>
                      <a:noFill/>
                    </a:lnT>
                    <a:lnB>
                      <a:noFill/>
                    </a:lnB>
                  </a:tcPr>
                </a:tc>
                <a:extLst>
                  <a:ext uri="{0D108BD9-81ED-4DB2-BD59-A6C34878D82A}">
                    <a16:rowId xmlns:a16="http://schemas.microsoft.com/office/drawing/2014/main" val="3693875642"/>
                  </a:ext>
                </a:extLst>
              </a:tr>
              <a:tr h="495679">
                <a:tc>
                  <a:txBody>
                    <a:bodyPr/>
                    <a:lstStyle/>
                    <a:p>
                      <a:pPr algn="l" fontAlgn="b"/>
                      <a:r>
                        <a:rPr lang="en-GB" sz="1000" b="0" i="0" u="none" strike="noStrike" dirty="0">
                          <a:solidFill>
                            <a:srgbClr val="000000"/>
                          </a:solidFill>
                          <a:effectLst/>
                          <a:latin typeface="Calibri" panose="020F0502020204030204" pitchFamily="34" charset="0"/>
                        </a:rPr>
                        <a:t> Decision  </a:t>
                      </a: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844" marR="8844" marT="8844" marB="0" anchor="b">
                    <a:lnL>
                      <a:noFill/>
                    </a:lnL>
                    <a:lnR>
                      <a:noFill/>
                    </a:lnR>
                    <a:lnT>
                      <a:noFill/>
                    </a:lnT>
                    <a:lnB>
                      <a:noFill/>
                    </a:lnB>
                  </a:tcPr>
                </a:tc>
                <a:tc>
                  <a:txBody>
                    <a:bodyPr/>
                    <a:lstStyle/>
                    <a:p>
                      <a:pPr algn="l" fontAlgn="b"/>
                      <a:r>
                        <a:rPr lang="en-GB" sz="800" b="0" i="0" u="none" strike="noStrike" dirty="0">
                          <a:solidFill>
                            <a:srgbClr val="000000"/>
                          </a:solidFill>
                          <a:effectLst/>
                          <a:latin typeface="Arial" panose="020B0604020202020204" pitchFamily="34" charset="0"/>
                        </a:rPr>
                        <a:t> Accept  </a:t>
                      </a:r>
                    </a:p>
                  </a:txBody>
                  <a:tcPr marL="8844" marR="8844" marT="8844"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payback is less than 4 years</a:t>
                      </a:r>
                    </a:p>
                  </a:txBody>
                  <a:tcPr marL="8844" marR="8844" marT="8844" marB="0" anchor="b">
                    <a:lnL>
                      <a:noFill/>
                    </a:lnL>
                    <a:lnR>
                      <a:noFill/>
                    </a:lnR>
                    <a:lnT>
                      <a:noFill/>
                    </a:lnT>
                    <a:lnB>
                      <a:noFill/>
                    </a:lnB>
                  </a:tcPr>
                </a:tc>
                <a:extLst>
                  <a:ext uri="{0D108BD9-81ED-4DB2-BD59-A6C34878D82A}">
                    <a16:rowId xmlns:a16="http://schemas.microsoft.com/office/drawing/2014/main" val="3570170340"/>
                  </a:ext>
                </a:extLst>
              </a:tr>
            </a:tbl>
          </a:graphicData>
        </a:graphic>
      </p:graphicFrame>
    </p:spTree>
    <p:extLst>
      <p:ext uri="{BB962C8B-B14F-4D97-AF65-F5344CB8AC3E}">
        <p14:creationId xmlns:p14="http://schemas.microsoft.com/office/powerpoint/2010/main" val="2888443483"/>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58F6F-E597-44A8-8E05-49B6EFCC187F}"/>
              </a:ext>
            </a:extLst>
          </p:cNvPr>
          <p:cNvSpPr>
            <a:spLocks noGrp="1"/>
          </p:cNvSpPr>
          <p:nvPr>
            <p:ph type="title"/>
          </p:nvPr>
        </p:nvSpPr>
        <p:spPr/>
        <p:txBody>
          <a:bodyPr/>
          <a:lstStyle/>
          <a:p>
            <a:r>
              <a:rPr lang="en-GB" dirty="0"/>
              <a:t>Payback period on project C</a:t>
            </a:r>
          </a:p>
        </p:txBody>
      </p:sp>
      <p:graphicFrame>
        <p:nvGraphicFramePr>
          <p:cNvPr id="7" name="Content Placeholder 6">
            <a:extLst>
              <a:ext uri="{FF2B5EF4-FFF2-40B4-BE49-F238E27FC236}">
                <a16:creationId xmlns:a16="http://schemas.microsoft.com/office/drawing/2014/main" id="{7F3C1D85-8AB7-4A24-BC0C-9F299B662F1A}"/>
              </a:ext>
            </a:extLst>
          </p:cNvPr>
          <p:cNvGraphicFramePr>
            <a:graphicFrameLocks noGrp="1"/>
          </p:cNvGraphicFramePr>
          <p:nvPr>
            <p:ph idx="1"/>
            <p:extLst>
              <p:ext uri="{D42A27DB-BD31-4B8C-83A1-F6EECF244321}">
                <p14:modId xmlns:p14="http://schemas.microsoft.com/office/powerpoint/2010/main" val="887319605"/>
              </p:ext>
            </p:extLst>
          </p:nvPr>
        </p:nvGraphicFramePr>
        <p:xfrm>
          <a:off x="1125416" y="1690688"/>
          <a:ext cx="9411287" cy="4653844"/>
        </p:xfrm>
        <a:graphic>
          <a:graphicData uri="http://schemas.openxmlformats.org/drawingml/2006/table">
            <a:tbl>
              <a:tblPr/>
              <a:tblGrid>
                <a:gridCol w="1156089">
                  <a:extLst>
                    <a:ext uri="{9D8B030D-6E8A-4147-A177-3AD203B41FA5}">
                      <a16:colId xmlns:a16="http://schemas.microsoft.com/office/drawing/2014/main" val="4085569358"/>
                    </a:ext>
                  </a:extLst>
                </a:gridCol>
                <a:gridCol w="1679943">
                  <a:extLst>
                    <a:ext uri="{9D8B030D-6E8A-4147-A177-3AD203B41FA5}">
                      <a16:colId xmlns:a16="http://schemas.microsoft.com/office/drawing/2014/main" val="555942031"/>
                    </a:ext>
                  </a:extLst>
                </a:gridCol>
                <a:gridCol w="1625750">
                  <a:extLst>
                    <a:ext uri="{9D8B030D-6E8A-4147-A177-3AD203B41FA5}">
                      <a16:colId xmlns:a16="http://schemas.microsoft.com/office/drawing/2014/main" val="1206763154"/>
                    </a:ext>
                  </a:extLst>
                </a:gridCol>
                <a:gridCol w="2005091">
                  <a:extLst>
                    <a:ext uri="{9D8B030D-6E8A-4147-A177-3AD203B41FA5}">
                      <a16:colId xmlns:a16="http://schemas.microsoft.com/office/drawing/2014/main" val="2654706654"/>
                    </a:ext>
                  </a:extLst>
                </a:gridCol>
                <a:gridCol w="1788325">
                  <a:extLst>
                    <a:ext uri="{9D8B030D-6E8A-4147-A177-3AD203B41FA5}">
                      <a16:colId xmlns:a16="http://schemas.microsoft.com/office/drawing/2014/main" val="2640803641"/>
                    </a:ext>
                  </a:extLst>
                </a:gridCol>
                <a:gridCol w="1156089">
                  <a:extLst>
                    <a:ext uri="{9D8B030D-6E8A-4147-A177-3AD203B41FA5}">
                      <a16:colId xmlns:a16="http://schemas.microsoft.com/office/drawing/2014/main" val="787592821"/>
                    </a:ext>
                  </a:extLst>
                </a:gridCol>
              </a:tblGrid>
              <a:tr h="357988">
                <a:tc gridSpan="3">
                  <a:txBody>
                    <a:bodyPr/>
                    <a:lstStyle/>
                    <a:p>
                      <a:pPr algn="l" fontAlgn="b"/>
                      <a:r>
                        <a:rPr lang="en-GB" sz="1100" b="0" i="0" u="none" strike="noStrike" dirty="0">
                          <a:solidFill>
                            <a:srgbClr val="000000"/>
                          </a:solidFill>
                          <a:effectLst/>
                          <a:latin typeface="Calibri" panose="020F0502020204030204" pitchFamily="34" charset="0"/>
                        </a:rPr>
                        <a:t> discounted payback period </a:t>
                      </a:r>
                    </a:p>
                  </a:txBody>
                  <a:tcPr marL="9525" marR="9525" marT="9525" marB="0" anchor="b">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61086504"/>
                  </a:ext>
                </a:extLst>
              </a:tr>
              <a:tr h="357988">
                <a:tc>
                  <a:txBody>
                    <a:bodyPr/>
                    <a:lstStyle/>
                    <a:p>
                      <a:pPr algn="l" fontAlgn="b"/>
                      <a:r>
                        <a:rPr lang="en-GB" sz="1100" b="0" i="0" u="none" strike="noStrike" dirty="0">
                          <a:solidFill>
                            <a:srgbClr val="000000"/>
                          </a:solidFill>
                          <a:effectLst/>
                          <a:latin typeface="Calibri" panose="020F0502020204030204" pitchFamily="34" charset="0"/>
                        </a:rPr>
                        <a:t> year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cash flow project A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PV of cash flows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Discounted cash flows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474395"/>
                  </a:ext>
                </a:extLst>
              </a:tr>
              <a:tr h="357988">
                <a:tc>
                  <a:txBody>
                    <a:bodyPr/>
                    <a:lstStyle/>
                    <a:p>
                      <a:pPr algn="r" fontAlgn="b"/>
                      <a:r>
                        <a:rPr lang="en-GB" sz="1100" b="0" i="0" u="none" strike="noStrike" dirty="0">
                          <a:solidFill>
                            <a:srgbClr val="000000"/>
                          </a:solidFill>
                          <a:effectLst/>
                          <a:latin typeface="Calibri" panose="020F0502020204030204" pitchFamily="34" charset="0"/>
                        </a:rPr>
                        <a:t>0</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247140587"/>
                  </a:ext>
                </a:extLst>
              </a:tr>
              <a:tr h="357988">
                <a:tc>
                  <a:txBody>
                    <a:bodyPr/>
                    <a:lstStyle/>
                    <a:p>
                      <a:pPr algn="r" fontAlgn="b"/>
                      <a:r>
                        <a:rPr lang="en-GB" sz="1100" b="0" i="0" u="none" strike="noStrike" dirty="0">
                          <a:solidFill>
                            <a:srgbClr val="000000"/>
                          </a:solidFill>
                          <a:effectLst/>
                          <a:latin typeface="Calibri" panose="020F0502020204030204" pitchFamily="34" charset="0"/>
                        </a:rPr>
                        <a:t>1</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0.92590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231,475.00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1,018,525.00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45007361"/>
                  </a:ext>
                </a:extLst>
              </a:tr>
              <a:tr h="357988">
                <a:tc>
                  <a:txBody>
                    <a:bodyPr/>
                    <a:lstStyle/>
                    <a:p>
                      <a:pPr algn="r" fontAlgn="b"/>
                      <a:r>
                        <a:rPr lang="en-GB" sz="1100" b="0" i="0" u="none" strike="noStrike" dirty="0">
                          <a:solidFill>
                            <a:srgbClr val="000000"/>
                          </a:solidFill>
                          <a:effectLst/>
                          <a:latin typeface="Calibri" panose="020F0502020204030204" pitchFamily="34" charset="0"/>
                        </a:rPr>
                        <a:t>2</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0.85730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342,920.00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675,605.00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97073398"/>
                  </a:ext>
                </a:extLst>
              </a:tr>
              <a:tr h="357988">
                <a:tc>
                  <a:txBody>
                    <a:bodyPr/>
                    <a:lstStyle/>
                    <a:p>
                      <a:pPr algn="r" fontAlgn="b"/>
                      <a:r>
                        <a:rPr lang="en-GB" sz="1100" b="0" i="0" u="none" strike="noStrike" dirty="0">
                          <a:solidFill>
                            <a:srgbClr val="000000"/>
                          </a:solidFill>
                          <a:effectLst/>
                          <a:latin typeface="Calibri" panose="020F0502020204030204" pitchFamily="34" charset="0"/>
                        </a:rPr>
                        <a:t>3</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0.79380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476,280.00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199,325.00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469760396"/>
                  </a:ext>
                </a:extLst>
              </a:tr>
              <a:tr h="357988">
                <a:tc>
                  <a:txBody>
                    <a:bodyPr/>
                    <a:lstStyle/>
                    <a:p>
                      <a:pPr algn="r" fontAlgn="b"/>
                      <a:r>
                        <a:rPr lang="en-GB" sz="1100" b="0" i="0" u="none" strike="noStrike" dirty="0">
                          <a:solidFill>
                            <a:srgbClr val="000000"/>
                          </a:solidFill>
                          <a:effectLst/>
                          <a:latin typeface="Calibri" panose="020F0502020204030204" pitchFamily="34" charset="0"/>
                        </a:rPr>
                        <a:t>4</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0.73500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588,000.00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388,675.00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319265785"/>
                  </a:ext>
                </a:extLst>
              </a:tr>
              <a:tr h="357988">
                <a:tc>
                  <a:txBody>
                    <a:bodyPr/>
                    <a:lstStyle/>
                    <a:p>
                      <a:pPr algn="r" fontAlgn="b"/>
                      <a:r>
                        <a:rPr lang="en-GB" sz="1100" b="0" i="0" u="none" strike="noStrike" dirty="0">
                          <a:solidFill>
                            <a:srgbClr val="000000"/>
                          </a:solidFill>
                          <a:effectLst/>
                          <a:latin typeface="Calibri" panose="020F0502020204030204" pitchFamily="34" charset="0"/>
                        </a:rPr>
                        <a:t>5</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0.68060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136,120.00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524,795.00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288740609"/>
                  </a:ext>
                </a:extLst>
              </a:tr>
              <a:tr h="357988">
                <a:tc>
                  <a:txBody>
                    <a:bodyPr/>
                    <a:lstStyle/>
                    <a:p>
                      <a:pPr algn="r" fontAlgn="b"/>
                      <a:r>
                        <a:rPr lang="en-GB" sz="1100" b="0" i="0" u="none" strike="noStrike" dirty="0">
                          <a:solidFill>
                            <a:srgbClr val="000000"/>
                          </a:solidFill>
                          <a:effectLst/>
                          <a:latin typeface="Calibri" panose="020F0502020204030204" pitchFamily="34" charset="0"/>
                        </a:rPr>
                        <a:t>6</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0.63020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504,160.00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1,028,955.00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42634548"/>
                  </a:ext>
                </a:extLst>
              </a:tr>
              <a:tr h="357988">
                <a:tc>
                  <a:txBody>
                    <a:bodyPr/>
                    <a:lstStyle/>
                    <a:p>
                      <a:pPr algn="r" fontAlgn="b"/>
                      <a:r>
                        <a:rPr lang="en-GB" sz="1100" b="0" i="0" u="none" strike="noStrike" dirty="0">
                          <a:solidFill>
                            <a:srgbClr val="000000"/>
                          </a:solidFill>
                          <a:effectLst/>
                          <a:latin typeface="Calibri" panose="020F0502020204030204" pitchFamily="34" charset="0"/>
                        </a:rPr>
                        <a:t>7</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0.58350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350,100.00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1,379,055.00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85157624"/>
                  </a:ext>
                </a:extLst>
              </a:tr>
              <a:tr h="357988">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0.54030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108,060.00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1,487,115.00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23610224"/>
                  </a:ext>
                </a:extLst>
              </a:tr>
              <a:tr h="357988">
                <a:tc gridSpan="2">
                  <a:txBody>
                    <a:bodyPr/>
                    <a:lstStyle/>
                    <a:p>
                      <a:pPr algn="l" fontAlgn="b"/>
                      <a:r>
                        <a:rPr lang="en-GB" sz="1100" b="0" i="0" u="none" strike="noStrike" dirty="0">
                          <a:solidFill>
                            <a:srgbClr val="000000"/>
                          </a:solidFill>
                          <a:effectLst/>
                          <a:latin typeface="Calibri" panose="020F0502020204030204" pitchFamily="34" charset="0"/>
                        </a:rPr>
                        <a:t> cost of capital  </a:t>
                      </a:r>
                    </a:p>
                  </a:txBody>
                  <a:tcPr marL="9525" marR="9525" marT="9525" marB="0" anchor="b">
                    <a:lnL>
                      <a:noFill/>
                    </a:lnL>
                    <a:lnR>
                      <a:noFill/>
                    </a:lnR>
                    <a:lnT>
                      <a:noFill/>
                    </a:lnT>
                    <a:lnB>
                      <a:noFill/>
                    </a:lnB>
                  </a:tcPr>
                </a:tc>
                <a:tc hMerge="1">
                  <a:txBody>
                    <a:bodyPr/>
                    <a:lstStyle/>
                    <a:p>
                      <a:endParaRPr lang="en-GB"/>
                    </a:p>
                  </a:txBody>
                  <a:tcPr/>
                </a:tc>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90550700"/>
                  </a:ext>
                </a:extLst>
              </a:tr>
              <a:tr h="357988">
                <a:tc gridSpan="2">
                  <a:txBody>
                    <a:bodyPr/>
                    <a:lstStyle/>
                    <a:p>
                      <a:pPr algn="l" fontAlgn="b"/>
                      <a:r>
                        <a:rPr lang="en-GB" sz="1100" b="0" i="0" u="none" strike="noStrike" dirty="0">
                          <a:solidFill>
                            <a:srgbClr val="000000"/>
                          </a:solidFill>
                          <a:effectLst/>
                          <a:latin typeface="Calibri" panose="020F0502020204030204" pitchFamily="34" charset="0"/>
                        </a:rPr>
                        <a:t> payback period </a:t>
                      </a:r>
                    </a:p>
                  </a:txBody>
                  <a:tcPr marL="9525" marR="9525" marT="9525" marB="0" anchor="b">
                    <a:lnL>
                      <a:noFill/>
                    </a:lnL>
                    <a:lnR>
                      <a:noFill/>
                    </a:lnR>
                    <a:lnT>
                      <a:noFill/>
                    </a:lnT>
                    <a:lnB>
                      <a:noFill/>
                    </a:lnB>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3.96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years </a:t>
                      </a:r>
                    </a:p>
                  </a:txBody>
                  <a:tcPr marL="9525" marR="9525" marT="9525" marB="0" anchor="b">
                    <a:lnL>
                      <a:noFill/>
                    </a:lnL>
                    <a:lnR>
                      <a:noFill/>
                    </a:lnR>
                    <a:lnT>
                      <a:noFill/>
                    </a:lnT>
                    <a:lnB>
                      <a:noFill/>
                    </a:lnB>
                  </a:tcPr>
                </a:tc>
                <a:extLst>
                  <a:ext uri="{0D108BD9-81ED-4DB2-BD59-A6C34878D82A}">
                    <a16:rowId xmlns:a16="http://schemas.microsoft.com/office/drawing/2014/main" val="857820957"/>
                  </a:ext>
                </a:extLst>
              </a:tr>
            </a:tbl>
          </a:graphicData>
        </a:graphic>
      </p:graphicFrame>
    </p:spTree>
    <p:extLst>
      <p:ext uri="{BB962C8B-B14F-4D97-AF65-F5344CB8AC3E}">
        <p14:creationId xmlns:p14="http://schemas.microsoft.com/office/powerpoint/2010/main" val="360385820"/>
      </p:ext>
    </p:extLst>
  </p:cSld>
  <p:clrMapOvr>
    <a:masterClrMapping/>
  </p:clrMapOvr>
  <p:transition spd="slow">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32FC9-72C7-4814-A864-6C4694750E88}"/>
              </a:ext>
            </a:extLst>
          </p:cNvPr>
          <p:cNvSpPr>
            <a:spLocks noGrp="1"/>
          </p:cNvSpPr>
          <p:nvPr>
            <p:ph type="title"/>
          </p:nvPr>
        </p:nvSpPr>
        <p:spPr/>
        <p:txBody>
          <a:bodyPr/>
          <a:lstStyle/>
          <a:p>
            <a:r>
              <a:rPr lang="en-GB" dirty="0"/>
              <a:t>Discounted payback for project C</a:t>
            </a:r>
          </a:p>
        </p:txBody>
      </p:sp>
      <p:graphicFrame>
        <p:nvGraphicFramePr>
          <p:cNvPr id="4" name="Content Placeholder 3">
            <a:extLst>
              <a:ext uri="{FF2B5EF4-FFF2-40B4-BE49-F238E27FC236}">
                <a16:creationId xmlns:a16="http://schemas.microsoft.com/office/drawing/2014/main" id="{53E1BFCF-572D-45BE-B5F0-156FCCD8E2C2}"/>
              </a:ext>
            </a:extLst>
          </p:cNvPr>
          <p:cNvGraphicFramePr>
            <a:graphicFrameLocks noGrp="1"/>
          </p:cNvGraphicFramePr>
          <p:nvPr>
            <p:ph idx="1"/>
            <p:extLst>
              <p:ext uri="{D42A27DB-BD31-4B8C-83A1-F6EECF244321}">
                <p14:modId xmlns:p14="http://schemas.microsoft.com/office/powerpoint/2010/main" val="616501142"/>
              </p:ext>
            </p:extLst>
          </p:nvPr>
        </p:nvGraphicFramePr>
        <p:xfrm>
          <a:off x="1417984" y="1914365"/>
          <a:ext cx="8507895" cy="4141878"/>
        </p:xfrm>
        <a:graphic>
          <a:graphicData uri="http://schemas.openxmlformats.org/drawingml/2006/table">
            <a:tbl>
              <a:tblPr>
                <a:tableStyleId>{5C22544A-7EE6-4342-B048-85BDC9FD1C3A}</a:tableStyleId>
              </a:tblPr>
              <a:tblGrid>
                <a:gridCol w="1045116">
                  <a:extLst>
                    <a:ext uri="{9D8B030D-6E8A-4147-A177-3AD203B41FA5}">
                      <a16:colId xmlns:a16="http://schemas.microsoft.com/office/drawing/2014/main" val="3592625043"/>
                    </a:ext>
                  </a:extLst>
                </a:gridCol>
                <a:gridCol w="1518685">
                  <a:extLst>
                    <a:ext uri="{9D8B030D-6E8A-4147-A177-3AD203B41FA5}">
                      <a16:colId xmlns:a16="http://schemas.microsoft.com/office/drawing/2014/main" val="554568852"/>
                    </a:ext>
                  </a:extLst>
                </a:gridCol>
                <a:gridCol w="1469693">
                  <a:extLst>
                    <a:ext uri="{9D8B030D-6E8A-4147-A177-3AD203B41FA5}">
                      <a16:colId xmlns:a16="http://schemas.microsoft.com/office/drawing/2014/main" val="1947567340"/>
                    </a:ext>
                  </a:extLst>
                </a:gridCol>
                <a:gridCol w="1812622">
                  <a:extLst>
                    <a:ext uri="{9D8B030D-6E8A-4147-A177-3AD203B41FA5}">
                      <a16:colId xmlns:a16="http://schemas.microsoft.com/office/drawing/2014/main" val="370981593"/>
                    </a:ext>
                  </a:extLst>
                </a:gridCol>
                <a:gridCol w="1616663">
                  <a:extLst>
                    <a:ext uri="{9D8B030D-6E8A-4147-A177-3AD203B41FA5}">
                      <a16:colId xmlns:a16="http://schemas.microsoft.com/office/drawing/2014/main" val="2976598674"/>
                    </a:ext>
                  </a:extLst>
                </a:gridCol>
                <a:gridCol w="1045116">
                  <a:extLst>
                    <a:ext uri="{9D8B030D-6E8A-4147-A177-3AD203B41FA5}">
                      <a16:colId xmlns:a16="http://schemas.microsoft.com/office/drawing/2014/main" val="3822280970"/>
                    </a:ext>
                  </a:extLst>
                </a:gridCol>
              </a:tblGrid>
              <a:tr h="318606">
                <a:tc gridSpan="3">
                  <a:txBody>
                    <a:bodyPr/>
                    <a:lstStyle/>
                    <a:p>
                      <a:pPr algn="l" fontAlgn="b"/>
                      <a:r>
                        <a:rPr lang="en-GB" sz="1100" u="none" strike="noStrike" dirty="0">
                          <a:effectLst/>
                        </a:rPr>
                        <a:t> discounted payback period </a:t>
                      </a:r>
                      <a:endParaRPr lang="en-GB"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GB"/>
                    </a:p>
                  </a:txBody>
                  <a:tcPr/>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38391615"/>
                  </a:ext>
                </a:extLst>
              </a:tr>
              <a:tr h="318606">
                <a:tc>
                  <a:txBody>
                    <a:bodyPr/>
                    <a:lstStyle/>
                    <a:p>
                      <a:pPr algn="l" fontAlgn="b"/>
                      <a:r>
                        <a:rPr lang="en-GB" sz="1100" u="none" strike="noStrike" dirty="0">
                          <a:effectLst/>
                        </a:rPr>
                        <a:t> year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cash flow project A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PV of cash flows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Discounted cash flows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balance</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77902720"/>
                  </a:ext>
                </a:extLst>
              </a:tr>
              <a:tr h="318606">
                <a:tc>
                  <a:txBody>
                    <a:bodyPr/>
                    <a:lstStyle/>
                    <a:p>
                      <a:pPr algn="r" fontAlgn="b"/>
                      <a:r>
                        <a:rPr lang="en-GB" sz="1100" u="none" strike="noStrike" dirty="0">
                          <a:effectLst/>
                        </a:rPr>
                        <a:t>0</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- 1,250,000.00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1,250,000.00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1,250,000.00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3820280"/>
                  </a:ext>
                </a:extLst>
              </a:tr>
              <a:tr h="318606">
                <a:tc>
                  <a:txBody>
                    <a:bodyPr/>
                    <a:lstStyle/>
                    <a:p>
                      <a:pPr algn="r" fontAlgn="b"/>
                      <a:r>
                        <a:rPr lang="en-GB" sz="1100" u="none" strike="noStrike" dirty="0">
                          <a:effectLst/>
                        </a:rPr>
                        <a:t>1</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250,000.00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0.92590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231,475.00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1,018,525.00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70376698"/>
                  </a:ext>
                </a:extLst>
              </a:tr>
              <a:tr h="318606">
                <a:tc>
                  <a:txBody>
                    <a:bodyPr/>
                    <a:lstStyle/>
                    <a:p>
                      <a:pPr algn="r" fontAlgn="b"/>
                      <a:r>
                        <a:rPr lang="en-GB" sz="1100" u="none" strike="noStrike" dirty="0">
                          <a:effectLst/>
                        </a:rPr>
                        <a:t>2</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400,000.00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0.85730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342,920.00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675,605.00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73312028"/>
                  </a:ext>
                </a:extLst>
              </a:tr>
              <a:tr h="318606">
                <a:tc>
                  <a:txBody>
                    <a:bodyPr/>
                    <a:lstStyle/>
                    <a:p>
                      <a:pPr algn="r" fontAlgn="b"/>
                      <a:r>
                        <a:rPr lang="en-GB" sz="1100" u="none" strike="noStrike" dirty="0">
                          <a:effectLst/>
                        </a:rPr>
                        <a:t>3</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600,000.00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0.79380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476,280.00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199,325.00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8210302"/>
                  </a:ext>
                </a:extLst>
              </a:tr>
              <a:tr h="318606">
                <a:tc>
                  <a:txBody>
                    <a:bodyPr/>
                    <a:lstStyle/>
                    <a:p>
                      <a:pPr algn="r" fontAlgn="b"/>
                      <a:r>
                        <a:rPr lang="en-GB" sz="1100" u="none" strike="noStrike" dirty="0">
                          <a:effectLst/>
                        </a:rPr>
                        <a:t>4</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800,000.00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0.73500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588,000.00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388,675.00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7187788"/>
                  </a:ext>
                </a:extLst>
              </a:tr>
              <a:tr h="318606">
                <a:tc>
                  <a:txBody>
                    <a:bodyPr/>
                    <a:lstStyle/>
                    <a:p>
                      <a:pPr algn="r" fontAlgn="b"/>
                      <a:r>
                        <a:rPr lang="en-GB" sz="1100" u="none" strike="noStrike" dirty="0">
                          <a:effectLst/>
                        </a:rPr>
                        <a:t>5</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200,000.00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0.68060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136,120.00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524,795.00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21869221"/>
                  </a:ext>
                </a:extLst>
              </a:tr>
              <a:tr h="318606">
                <a:tc>
                  <a:txBody>
                    <a:bodyPr/>
                    <a:lstStyle/>
                    <a:p>
                      <a:pPr algn="r" fontAlgn="b"/>
                      <a:r>
                        <a:rPr lang="en-GB" sz="1100" u="none" strike="noStrike" dirty="0">
                          <a:effectLst/>
                        </a:rPr>
                        <a:t>6</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800,000.00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0.63020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504,160.00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1,028,955.00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28901233"/>
                  </a:ext>
                </a:extLst>
              </a:tr>
              <a:tr h="318606">
                <a:tc>
                  <a:txBody>
                    <a:bodyPr/>
                    <a:lstStyle/>
                    <a:p>
                      <a:pPr algn="r" fontAlgn="b"/>
                      <a:r>
                        <a:rPr lang="en-GB" sz="1100" u="none" strike="noStrike" dirty="0">
                          <a:effectLst/>
                        </a:rPr>
                        <a:t>7</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600,000.00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0.58350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350,100.00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1,379,055.00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56334585"/>
                  </a:ext>
                </a:extLst>
              </a:tr>
              <a:tr h="318606">
                <a:tc>
                  <a:txBody>
                    <a:bodyPr/>
                    <a:lstStyle/>
                    <a:p>
                      <a:pPr algn="r" fontAlgn="b"/>
                      <a:r>
                        <a:rPr lang="en-GB" sz="1100" u="none" strike="noStrike" dirty="0">
                          <a:effectLst/>
                        </a:rPr>
                        <a:t>8</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200,000.00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0.54030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108,060.00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1,487,115.00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47702841"/>
                  </a:ext>
                </a:extLst>
              </a:tr>
              <a:tr h="318606">
                <a:tc gridSpan="2">
                  <a:txBody>
                    <a:bodyPr/>
                    <a:lstStyle/>
                    <a:p>
                      <a:pPr algn="l" fontAlgn="b"/>
                      <a:r>
                        <a:rPr lang="en-GB" sz="1100" u="none" strike="noStrike" dirty="0">
                          <a:effectLst/>
                        </a:rPr>
                        <a:t> cost of capital  </a:t>
                      </a:r>
                      <a:endParaRPr lang="en-GB"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GB"/>
                    </a:p>
                  </a:txBody>
                  <a:tcPr/>
                </a:tc>
                <a:tc>
                  <a:txBody>
                    <a:bodyPr/>
                    <a:lstStyle/>
                    <a:p>
                      <a:pPr algn="r" fontAlgn="b"/>
                      <a:r>
                        <a:rPr lang="en-GB" sz="1100" u="none" strike="noStrike" dirty="0">
                          <a:effectLst/>
                        </a:rPr>
                        <a:t>8%</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36280605"/>
                  </a:ext>
                </a:extLst>
              </a:tr>
              <a:tr h="318606">
                <a:tc gridSpan="2">
                  <a:txBody>
                    <a:bodyPr/>
                    <a:lstStyle/>
                    <a:p>
                      <a:pPr algn="l" fontAlgn="b"/>
                      <a:r>
                        <a:rPr lang="en-GB" sz="1100" u="none" strike="noStrike" dirty="0">
                          <a:effectLst/>
                        </a:rPr>
                        <a:t> payback period </a:t>
                      </a:r>
                      <a:endParaRPr lang="en-GB"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GB"/>
                    </a:p>
                  </a:txBody>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                      3.96 </a:t>
                      </a:r>
                      <a:endParaRPr lang="en-GB"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GB" sz="1100" u="none" strike="noStrike" dirty="0">
                          <a:effectLst/>
                        </a:rPr>
                        <a:t>years </a:t>
                      </a:r>
                      <a:endParaRPr lang="en-GB"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65088647"/>
                  </a:ext>
                </a:extLst>
              </a:tr>
            </a:tbl>
          </a:graphicData>
        </a:graphic>
      </p:graphicFrame>
    </p:spTree>
    <p:extLst>
      <p:ext uri="{BB962C8B-B14F-4D97-AF65-F5344CB8AC3E}">
        <p14:creationId xmlns:p14="http://schemas.microsoft.com/office/powerpoint/2010/main" val="3911720845"/>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F8554-AA2C-43A3-BF98-D66AC9B6BAF8}"/>
              </a:ext>
            </a:extLst>
          </p:cNvPr>
          <p:cNvSpPr>
            <a:spLocks noGrp="1"/>
          </p:cNvSpPr>
          <p:nvPr>
            <p:ph type="title"/>
          </p:nvPr>
        </p:nvSpPr>
        <p:spPr/>
        <p:txBody>
          <a:bodyPr/>
          <a:lstStyle/>
          <a:p>
            <a:r>
              <a:rPr lang="en-GB" dirty="0"/>
              <a:t>Payback decisions and limitations </a:t>
            </a:r>
          </a:p>
        </p:txBody>
      </p:sp>
      <p:sp>
        <p:nvSpPr>
          <p:cNvPr id="3" name="Content Placeholder 2">
            <a:extLst>
              <a:ext uri="{FF2B5EF4-FFF2-40B4-BE49-F238E27FC236}">
                <a16:creationId xmlns:a16="http://schemas.microsoft.com/office/drawing/2014/main" id="{F91FADD3-BE4D-46C9-918F-909E3B469B76}"/>
              </a:ext>
            </a:extLst>
          </p:cNvPr>
          <p:cNvSpPr>
            <a:spLocks noGrp="1"/>
          </p:cNvSpPr>
          <p:nvPr>
            <p:ph idx="1"/>
          </p:nvPr>
        </p:nvSpPr>
        <p:spPr/>
        <p:txBody>
          <a:bodyPr>
            <a:normAutofit/>
          </a:bodyPr>
          <a:lstStyle/>
          <a:p>
            <a:pPr marL="0" indent="0">
              <a:buNone/>
            </a:pPr>
            <a:r>
              <a:rPr lang="en-GB" dirty="0"/>
              <a:t>Project A payback period is 4.63 years, project B is  2.63 years and C is 2 years using non-discounted cashflows. Project A is rejected since it has a payback period of more than the recommended 4 years. </a:t>
            </a:r>
          </a:p>
          <a:p>
            <a:pPr marL="0" indent="0">
              <a:buNone/>
            </a:pPr>
            <a:r>
              <a:rPr lang="en-GB" dirty="0"/>
              <a:t>Using discounted cash flows, the payback periods are as follows; project A   5.04  years, B  2.97 years and C  3.96 years. Therefore, reject project A since its payback is more than 4 years. </a:t>
            </a:r>
          </a:p>
          <a:p>
            <a:pPr marL="0" indent="0">
              <a:buNone/>
            </a:pPr>
            <a:r>
              <a:rPr lang="en-GB" dirty="0"/>
              <a:t>Project B is more preferable since it has shorter payback period compared to project C. </a:t>
            </a:r>
          </a:p>
          <a:p>
            <a:pPr marL="0" indent="0">
              <a:buNone/>
            </a:pPr>
            <a:r>
              <a:rPr lang="en-GB" b="1" dirty="0"/>
              <a:t>Limitation of payback period </a:t>
            </a:r>
          </a:p>
          <a:p>
            <a:pPr marL="0" indent="0">
              <a:buNone/>
            </a:pPr>
            <a:r>
              <a:rPr lang="en-GB" dirty="0"/>
              <a:t>It does not take into account the time value of money and adjusting the cash inflows accordingly (Liu, Jiang, &amp; Tsai, 2017, July). </a:t>
            </a:r>
          </a:p>
        </p:txBody>
      </p:sp>
    </p:spTree>
    <p:extLst>
      <p:ext uri="{BB962C8B-B14F-4D97-AF65-F5344CB8AC3E}">
        <p14:creationId xmlns:p14="http://schemas.microsoft.com/office/powerpoint/2010/main" val="1937779649"/>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916B8-A1BD-4439-82E0-203994346AC6}"/>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DA1CE062-5C0B-41E8-B15B-BB6D76CA35BF}"/>
              </a:ext>
            </a:extLst>
          </p:cNvPr>
          <p:cNvSpPr>
            <a:spLocks noGrp="1"/>
          </p:cNvSpPr>
          <p:nvPr>
            <p:ph idx="1"/>
          </p:nvPr>
        </p:nvSpPr>
        <p:spPr/>
        <p:txBody>
          <a:bodyPr/>
          <a:lstStyle/>
          <a:p>
            <a:endParaRPr lang="en-GB" dirty="0"/>
          </a:p>
          <a:p>
            <a:endParaRPr lang="en-GB" dirty="0"/>
          </a:p>
          <a:p>
            <a:endParaRPr lang="en-GB" dirty="0"/>
          </a:p>
          <a:p>
            <a:pPr lvl="7"/>
            <a:r>
              <a:rPr lang="en-GB" sz="3000" dirty="0"/>
              <a:t>Thank you</a:t>
            </a:r>
          </a:p>
        </p:txBody>
      </p:sp>
    </p:spTree>
    <p:extLst>
      <p:ext uri="{BB962C8B-B14F-4D97-AF65-F5344CB8AC3E}">
        <p14:creationId xmlns:p14="http://schemas.microsoft.com/office/powerpoint/2010/main" val="112424613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FDDD1-862F-4081-9352-93F533223281}"/>
              </a:ext>
            </a:extLst>
          </p:cNvPr>
          <p:cNvSpPr>
            <a:spLocks noGrp="1"/>
          </p:cNvSpPr>
          <p:nvPr>
            <p:ph type="title"/>
          </p:nvPr>
        </p:nvSpPr>
        <p:spPr/>
        <p:txBody>
          <a:bodyPr/>
          <a:lstStyle/>
          <a:p>
            <a:r>
              <a:rPr lang="en-GB" dirty="0"/>
              <a:t>Capital  budgeting </a:t>
            </a:r>
          </a:p>
        </p:txBody>
      </p:sp>
      <p:sp>
        <p:nvSpPr>
          <p:cNvPr id="3" name="Content Placeholder 2">
            <a:extLst>
              <a:ext uri="{FF2B5EF4-FFF2-40B4-BE49-F238E27FC236}">
                <a16:creationId xmlns:a16="http://schemas.microsoft.com/office/drawing/2014/main" id="{7B710E19-3E29-460C-9694-45B7C1D7902D}"/>
              </a:ext>
            </a:extLst>
          </p:cNvPr>
          <p:cNvSpPr>
            <a:spLocks noGrp="1"/>
          </p:cNvSpPr>
          <p:nvPr>
            <p:ph idx="1"/>
          </p:nvPr>
        </p:nvSpPr>
        <p:spPr/>
        <p:txBody>
          <a:bodyPr>
            <a:normAutofit fontScale="92500"/>
          </a:bodyPr>
          <a:lstStyle/>
          <a:p>
            <a:r>
              <a:rPr lang="en-GB" dirty="0"/>
              <a:t>Net present Value (NVP)</a:t>
            </a:r>
          </a:p>
          <a:p>
            <a:pPr marL="0" indent="0">
              <a:buNone/>
            </a:pPr>
            <a:r>
              <a:rPr lang="en-GB" dirty="0"/>
              <a:t>The NVP is a method of calculating the returns based on the Investors investment. It refers to the present value of the cash flows at the required rate of return of the project in comparison the initial investment (Burgos, Kittler &amp; Walsh, 2020). </a:t>
            </a:r>
          </a:p>
          <a:p>
            <a:r>
              <a:rPr lang="en-GB" dirty="0"/>
              <a:t>Internal rate of Return (IRR)</a:t>
            </a:r>
          </a:p>
          <a:p>
            <a:r>
              <a:rPr lang="en-GB" dirty="0"/>
              <a:t>The internal rate of return implies to the annual growth rate of a given investment that is expected to generate. Its calculation is based on the same concept with the NVP but only sets the NVP equal to zero (Fehrenbacher, Kaplan, &amp; Moulang, 2020). </a:t>
            </a:r>
          </a:p>
          <a:p>
            <a:r>
              <a:rPr lang="en-GB" dirty="0"/>
              <a:t>Payback period (PB)</a:t>
            </a:r>
          </a:p>
          <a:p>
            <a:pPr marL="0" indent="0">
              <a:buNone/>
            </a:pPr>
            <a:r>
              <a:rPr lang="en-GB" dirty="0"/>
              <a:t>The payback refers to the amount of time that it takes to recover the initial cost of investment through the cash inflows generated by the project invested (Abor, 2017). </a:t>
            </a:r>
          </a:p>
        </p:txBody>
      </p:sp>
    </p:spTree>
    <p:extLst>
      <p:ext uri="{BB962C8B-B14F-4D97-AF65-F5344CB8AC3E}">
        <p14:creationId xmlns:p14="http://schemas.microsoft.com/office/powerpoint/2010/main" val="3078627581"/>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7BF41-68EE-48A1-96AE-1A2BB3BF264A}"/>
              </a:ext>
            </a:extLst>
          </p:cNvPr>
          <p:cNvSpPr>
            <a:spLocks noGrp="1"/>
          </p:cNvSpPr>
          <p:nvPr>
            <p:ph type="title"/>
          </p:nvPr>
        </p:nvSpPr>
        <p:spPr/>
        <p:txBody>
          <a:bodyPr/>
          <a:lstStyle/>
          <a:p>
            <a:r>
              <a:rPr lang="en-GB" dirty="0"/>
              <a:t>References </a:t>
            </a:r>
          </a:p>
        </p:txBody>
      </p:sp>
      <p:sp>
        <p:nvSpPr>
          <p:cNvPr id="3" name="Content Placeholder 2">
            <a:extLst>
              <a:ext uri="{FF2B5EF4-FFF2-40B4-BE49-F238E27FC236}">
                <a16:creationId xmlns:a16="http://schemas.microsoft.com/office/drawing/2014/main" id="{EA5E86D0-8762-4EA9-B4D7-61951E481ED7}"/>
              </a:ext>
            </a:extLst>
          </p:cNvPr>
          <p:cNvSpPr>
            <a:spLocks noGrp="1"/>
          </p:cNvSpPr>
          <p:nvPr>
            <p:ph idx="1"/>
          </p:nvPr>
        </p:nvSpPr>
        <p:spPr/>
        <p:txBody>
          <a:bodyPr>
            <a:normAutofit fontScale="85000" lnSpcReduction="20000"/>
          </a:bodyPr>
          <a:lstStyle/>
          <a:p>
            <a:r>
              <a:rPr lang="en-GB" dirty="0"/>
              <a:t>Burgos, J. A. M., Kittler, M., &amp; Walsh, M. (2020). Bounded rationality, capital budgeting decisions and small business. </a:t>
            </a:r>
            <a:r>
              <a:rPr lang="en-GB" i="1" dirty="0"/>
              <a:t>Qualitative Research in Accounting &amp; Management</a:t>
            </a:r>
            <a:r>
              <a:rPr lang="en-GB" dirty="0"/>
              <a:t>.</a:t>
            </a:r>
          </a:p>
          <a:p>
            <a:r>
              <a:rPr lang="en-GB" dirty="0"/>
              <a:t>Fehrenbacher, D. D., Kaplan, S. E., &amp; Moulang, C. (2020). The role of accountability in reducing the impact of affective reactions on capital budgeting decisions. </a:t>
            </a:r>
            <a:r>
              <a:rPr lang="en-GB" i="1" dirty="0"/>
              <a:t>Management Accounting Research</a:t>
            </a:r>
            <a:r>
              <a:rPr lang="en-GB" dirty="0"/>
              <a:t>, </a:t>
            </a:r>
            <a:r>
              <a:rPr lang="en-GB" i="1" dirty="0"/>
              <a:t>47</a:t>
            </a:r>
            <a:r>
              <a:rPr lang="en-GB" dirty="0"/>
              <a:t>, 100650.</a:t>
            </a:r>
          </a:p>
          <a:p>
            <a:r>
              <a:rPr lang="en-GB" dirty="0"/>
              <a:t>Gupta, D., &amp; Pradhan, B. B. (2017). Capital Budgeting Decisions in India: Manufacturing Sector Versus Non-Manufacturing Sector. </a:t>
            </a:r>
            <a:r>
              <a:rPr lang="en-GB" i="1" dirty="0"/>
              <a:t>IUP Journal of Applied Finance</a:t>
            </a:r>
            <a:r>
              <a:rPr lang="en-GB" dirty="0"/>
              <a:t>, </a:t>
            </a:r>
            <a:r>
              <a:rPr lang="en-GB" i="1" dirty="0"/>
              <a:t>23</a:t>
            </a:r>
            <a:r>
              <a:rPr lang="en-GB" dirty="0"/>
              <a:t>(1).</a:t>
            </a:r>
          </a:p>
          <a:p>
            <a:r>
              <a:rPr lang="en-GB" dirty="0"/>
              <a:t>Abor, J. Y. (2017). Evaluating Capital Investment Decisions: Capital Budgeting. In </a:t>
            </a:r>
            <a:r>
              <a:rPr lang="en-GB" i="1" dirty="0"/>
              <a:t>Entrepreneurial Finance for MSMEs</a:t>
            </a:r>
            <a:r>
              <a:rPr lang="en-GB" dirty="0"/>
              <a:t> (pp. 293-320). Palgrave Macmillan, Cham.</a:t>
            </a:r>
          </a:p>
          <a:p>
            <a:r>
              <a:rPr lang="en-GB" dirty="0"/>
              <a:t>Liu, Y. H., Jiang, I. M., &amp; Tsai, M. I. (2017, July). Making Capital Budgeting Decisions for Project Abandonment by Fuzzy Approach. In </a:t>
            </a:r>
            <a:r>
              <a:rPr lang="en-GB" i="1" dirty="0"/>
              <a:t>International Conference on Swarm Intelligence</a:t>
            </a:r>
            <a:r>
              <a:rPr lang="en-GB" dirty="0"/>
              <a:t> (pp. 277-284). Springer, Cham.</a:t>
            </a:r>
          </a:p>
          <a:p>
            <a:r>
              <a:rPr lang="en-GB" dirty="0"/>
              <a:t>Batra, R., &amp; Verma, S. (2017). Capital budgeting practices in Indian companies. </a:t>
            </a:r>
            <a:r>
              <a:rPr lang="en-GB" i="1" dirty="0"/>
              <a:t>IIMB Management Review</a:t>
            </a:r>
            <a:r>
              <a:rPr lang="en-GB" dirty="0"/>
              <a:t>, </a:t>
            </a:r>
            <a:r>
              <a:rPr lang="en-GB" i="1" dirty="0"/>
              <a:t>29</a:t>
            </a:r>
            <a:r>
              <a:rPr lang="en-GB" dirty="0"/>
              <a:t>(1), 29-44.</a:t>
            </a:r>
          </a:p>
          <a:p>
            <a:r>
              <a:rPr lang="en-GB" dirty="0"/>
              <a:t>Ahamed, S. T., &amp; Haleem, A. (2020). The influence of cognitive bias of the managers in the selection and use of capital budgeting techniques: evidence of Sri Lanka.</a:t>
            </a:r>
          </a:p>
          <a:p>
            <a:endParaRPr lang="en-GB" dirty="0"/>
          </a:p>
          <a:p>
            <a:endParaRPr lang="en-GB" dirty="0"/>
          </a:p>
          <a:p>
            <a:endParaRPr lang="en-GB" dirty="0"/>
          </a:p>
        </p:txBody>
      </p:sp>
    </p:spTree>
    <p:extLst>
      <p:ext uri="{BB962C8B-B14F-4D97-AF65-F5344CB8AC3E}">
        <p14:creationId xmlns:p14="http://schemas.microsoft.com/office/powerpoint/2010/main" val="129776415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FCFE0-AB66-4669-A636-07A3724A6185}"/>
              </a:ext>
            </a:extLst>
          </p:cNvPr>
          <p:cNvSpPr>
            <a:spLocks noGrp="1"/>
          </p:cNvSpPr>
          <p:nvPr>
            <p:ph type="title"/>
          </p:nvPr>
        </p:nvSpPr>
        <p:spPr/>
        <p:txBody>
          <a:bodyPr/>
          <a:lstStyle/>
          <a:p>
            <a:r>
              <a:rPr lang="en-GB" dirty="0"/>
              <a:t>Using PVIF and formula </a:t>
            </a:r>
            <a:r>
              <a:rPr lang="pt-BR" dirty="0"/>
              <a:t>PVIF = 1 / (1 + r)</a:t>
            </a:r>
            <a:r>
              <a:rPr lang="pt-BR" baseline="30000" dirty="0"/>
              <a:t>n</a:t>
            </a:r>
            <a:endParaRPr lang="en-GB" dirty="0"/>
          </a:p>
        </p:txBody>
      </p:sp>
      <p:graphicFrame>
        <p:nvGraphicFramePr>
          <p:cNvPr id="4" name="Content Placeholder 3">
            <a:extLst>
              <a:ext uri="{FF2B5EF4-FFF2-40B4-BE49-F238E27FC236}">
                <a16:creationId xmlns:a16="http://schemas.microsoft.com/office/drawing/2014/main" id="{615E5464-549B-4B67-B2CC-58FDBB46E4D0}"/>
              </a:ext>
            </a:extLst>
          </p:cNvPr>
          <p:cNvGraphicFramePr>
            <a:graphicFrameLocks noGrp="1"/>
          </p:cNvGraphicFramePr>
          <p:nvPr>
            <p:ph idx="1"/>
          </p:nvPr>
        </p:nvGraphicFramePr>
        <p:xfrm>
          <a:off x="838198" y="1989614"/>
          <a:ext cx="10515604" cy="4023360"/>
        </p:xfrm>
        <a:graphic>
          <a:graphicData uri="http://schemas.openxmlformats.org/drawingml/2006/table">
            <a:tbl>
              <a:tblPr/>
              <a:tblGrid>
                <a:gridCol w="955964">
                  <a:extLst>
                    <a:ext uri="{9D8B030D-6E8A-4147-A177-3AD203B41FA5}">
                      <a16:colId xmlns:a16="http://schemas.microsoft.com/office/drawing/2014/main" val="3390812149"/>
                    </a:ext>
                  </a:extLst>
                </a:gridCol>
                <a:gridCol w="955964">
                  <a:extLst>
                    <a:ext uri="{9D8B030D-6E8A-4147-A177-3AD203B41FA5}">
                      <a16:colId xmlns:a16="http://schemas.microsoft.com/office/drawing/2014/main" val="400085232"/>
                    </a:ext>
                  </a:extLst>
                </a:gridCol>
                <a:gridCol w="955964">
                  <a:extLst>
                    <a:ext uri="{9D8B030D-6E8A-4147-A177-3AD203B41FA5}">
                      <a16:colId xmlns:a16="http://schemas.microsoft.com/office/drawing/2014/main" val="3275315287"/>
                    </a:ext>
                  </a:extLst>
                </a:gridCol>
                <a:gridCol w="955964">
                  <a:extLst>
                    <a:ext uri="{9D8B030D-6E8A-4147-A177-3AD203B41FA5}">
                      <a16:colId xmlns:a16="http://schemas.microsoft.com/office/drawing/2014/main" val="2303525933"/>
                    </a:ext>
                  </a:extLst>
                </a:gridCol>
                <a:gridCol w="955964">
                  <a:extLst>
                    <a:ext uri="{9D8B030D-6E8A-4147-A177-3AD203B41FA5}">
                      <a16:colId xmlns:a16="http://schemas.microsoft.com/office/drawing/2014/main" val="2145710259"/>
                    </a:ext>
                  </a:extLst>
                </a:gridCol>
                <a:gridCol w="955964">
                  <a:extLst>
                    <a:ext uri="{9D8B030D-6E8A-4147-A177-3AD203B41FA5}">
                      <a16:colId xmlns:a16="http://schemas.microsoft.com/office/drawing/2014/main" val="2552556478"/>
                    </a:ext>
                  </a:extLst>
                </a:gridCol>
                <a:gridCol w="955964">
                  <a:extLst>
                    <a:ext uri="{9D8B030D-6E8A-4147-A177-3AD203B41FA5}">
                      <a16:colId xmlns:a16="http://schemas.microsoft.com/office/drawing/2014/main" val="3241805320"/>
                    </a:ext>
                  </a:extLst>
                </a:gridCol>
                <a:gridCol w="955964">
                  <a:extLst>
                    <a:ext uri="{9D8B030D-6E8A-4147-A177-3AD203B41FA5}">
                      <a16:colId xmlns:a16="http://schemas.microsoft.com/office/drawing/2014/main" val="3597138451"/>
                    </a:ext>
                  </a:extLst>
                </a:gridCol>
                <a:gridCol w="955964">
                  <a:extLst>
                    <a:ext uri="{9D8B030D-6E8A-4147-A177-3AD203B41FA5}">
                      <a16:colId xmlns:a16="http://schemas.microsoft.com/office/drawing/2014/main" val="2192491523"/>
                    </a:ext>
                  </a:extLst>
                </a:gridCol>
                <a:gridCol w="955964">
                  <a:extLst>
                    <a:ext uri="{9D8B030D-6E8A-4147-A177-3AD203B41FA5}">
                      <a16:colId xmlns:a16="http://schemas.microsoft.com/office/drawing/2014/main" val="1753405150"/>
                    </a:ext>
                  </a:extLst>
                </a:gridCol>
                <a:gridCol w="955964">
                  <a:extLst>
                    <a:ext uri="{9D8B030D-6E8A-4147-A177-3AD203B41FA5}">
                      <a16:colId xmlns:a16="http://schemas.microsoft.com/office/drawing/2014/main" val="745834018"/>
                    </a:ext>
                  </a:extLst>
                </a:gridCol>
              </a:tblGrid>
              <a:tr h="365760">
                <a:tc>
                  <a:txBody>
                    <a:bodyPr/>
                    <a:lstStyle/>
                    <a:p>
                      <a:r>
                        <a:rPr lang="en-GB" sz="1800" dirty="0"/>
                        <a:t>Periods</a:t>
                      </a:r>
                    </a:p>
                  </a:txBody>
                  <a:tcPr anchor="ctr">
                    <a:lnL>
                      <a:noFill/>
                    </a:lnL>
                    <a:lnR>
                      <a:noFill/>
                    </a:lnR>
                    <a:lnT>
                      <a:noFill/>
                    </a:lnT>
                    <a:lnB>
                      <a:noFill/>
                    </a:lnB>
                  </a:tcPr>
                </a:tc>
                <a:tc>
                  <a:txBody>
                    <a:bodyPr/>
                    <a:lstStyle/>
                    <a:p>
                      <a:r>
                        <a:rPr lang="en-GB" sz="1800" dirty="0"/>
                        <a:t>1%</a:t>
                      </a:r>
                    </a:p>
                  </a:txBody>
                  <a:tcPr anchor="ctr">
                    <a:lnL>
                      <a:noFill/>
                    </a:lnL>
                    <a:lnR>
                      <a:noFill/>
                    </a:lnR>
                    <a:lnT>
                      <a:noFill/>
                    </a:lnT>
                    <a:lnB>
                      <a:noFill/>
                    </a:lnB>
                  </a:tcPr>
                </a:tc>
                <a:tc>
                  <a:txBody>
                    <a:bodyPr/>
                    <a:lstStyle/>
                    <a:p>
                      <a:r>
                        <a:rPr lang="en-GB" sz="1800" dirty="0"/>
                        <a:t>2%</a:t>
                      </a:r>
                    </a:p>
                  </a:txBody>
                  <a:tcPr anchor="ctr">
                    <a:lnL>
                      <a:noFill/>
                    </a:lnL>
                    <a:lnR>
                      <a:noFill/>
                    </a:lnR>
                    <a:lnT>
                      <a:noFill/>
                    </a:lnT>
                    <a:lnB>
                      <a:noFill/>
                    </a:lnB>
                  </a:tcPr>
                </a:tc>
                <a:tc>
                  <a:txBody>
                    <a:bodyPr/>
                    <a:lstStyle/>
                    <a:p>
                      <a:r>
                        <a:rPr lang="en-GB" sz="1800" dirty="0"/>
                        <a:t>3%</a:t>
                      </a:r>
                    </a:p>
                  </a:txBody>
                  <a:tcPr anchor="ctr">
                    <a:lnL>
                      <a:noFill/>
                    </a:lnL>
                    <a:lnR>
                      <a:noFill/>
                    </a:lnR>
                    <a:lnT>
                      <a:noFill/>
                    </a:lnT>
                    <a:lnB>
                      <a:noFill/>
                    </a:lnB>
                  </a:tcPr>
                </a:tc>
                <a:tc>
                  <a:txBody>
                    <a:bodyPr/>
                    <a:lstStyle/>
                    <a:p>
                      <a:r>
                        <a:rPr lang="en-GB" sz="1800" dirty="0"/>
                        <a:t>4%</a:t>
                      </a:r>
                    </a:p>
                  </a:txBody>
                  <a:tcPr anchor="ctr">
                    <a:lnL>
                      <a:noFill/>
                    </a:lnL>
                    <a:lnR>
                      <a:noFill/>
                    </a:lnR>
                    <a:lnT>
                      <a:noFill/>
                    </a:lnT>
                    <a:lnB>
                      <a:noFill/>
                    </a:lnB>
                  </a:tcPr>
                </a:tc>
                <a:tc>
                  <a:txBody>
                    <a:bodyPr/>
                    <a:lstStyle/>
                    <a:p>
                      <a:r>
                        <a:rPr lang="en-GB" sz="1800" dirty="0"/>
                        <a:t>5%</a:t>
                      </a:r>
                    </a:p>
                  </a:txBody>
                  <a:tcPr anchor="ctr">
                    <a:lnL>
                      <a:noFill/>
                    </a:lnL>
                    <a:lnR>
                      <a:noFill/>
                    </a:lnR>
                    <a:lnT>
                      <a:noFill/>
                    </a:lnT>
                    <a:lnB>
                      <a:noFill/>
                    </a:lnB>
                  </a:tcPr>
                </a:tc>
                <a:tc>
                  <a:txBody>
                    <a:bodyPr/>
                    <a:lstStyle/>
                    <a:p>
                      <a:r>
                        <a:rPr lang="en-GB" sz="1800" dirty="0"/>
                        <a:t>6%</a:t>
                      </a:r>
                    </a:p>
                  </a:txBody>
                  <a:tcPr anchor="ctr">
                    <a:lnL>
                      <a:noFill/>
                    </a:lnL>
                    <a:lnR>
                      <a:noFill/>
                    </a:lnR>
                    <a:lnT>
                      <a:noFill/>
                    </a:lnT>
                    <a:lnB>
                      <a:noFill/>
                    </a:lnB>
                  </a:tcPr>
                </a:tc>
                <a:tc>
                  <a:txBody>
                    <a:bodyPr/>
                    <a:lstStyle/>
                    <a:p>
                      <a:r>
                        <a:rPr lang="en-GB" sz="1800" dirty="0"/>
                        <a:t>7%</a:t>
                      </a:r>
                    </a:p>
                  </a:txBody>
                  <a:tcPr anchor="ctr">
                    <a:lnL>
                      <a:noFill/>
                    </a:lnL>
                    <a:lnR>
                      <a:noFill/>
                    </a:lnR>
                    <a:lnT>
                      <a:noFill/>
                    </a:lnT>
                    <a:lnB>
                      <a:noFill/>
                    </a:lnB>
                  </a:tcPr>
                </a:tc>
                <a:tc>
                  <a:txBody>
                    <a:bodyPr/>
                    <a:lstStyle/>
                    <a:p>
                      <a:r>
                        <a:rPr lang="en-GB" sz="1800" dirty="0"/>
                        <a:t>8%</a:t>
                      </a:r>
                    </a:p>
                  </a:txBody>
                  <a:tcPr anchor="ctr">
                    <a:lnL>
                      <a:noFill/>
                    </a:lnL>
                    <a:lnR>
                      <a:noFill/>
                    </a:lnR>
                    <a:lnT>
                      <a:noFill/>
                    </a:lnT>
                    <a:lnB>
                      <a:noFill/>
                    </a:lnB>
                  </a:tcPr>
                </a:tc>
                <a:tc>
                  <a:txBody>
                    <a:bodyPr/>
                    <a:lstStyle/>
                    <a:p>
                      <a:r>
                        <a:rPr lang="en-GB" sz="1800" dirty="0"/>
                        <a:t>9%</a:t>
                      </a:r>
                    </a:p>
                  </a:txBody>
                  <a:tcPr anchor="ctr">
                    <a:lnL>
                      <a:noFill/>
                    </a:lnL>
                    <a:lnR>
                      <a:noFill/>
                    </a:lnR>
                    <a:lnT>
                      <a:noFill/>
                    </a:lnT>
                    <a:lnB>
                      <a:noFill/>
                    </a:lnB>
                  </a:tcPr>
                </a:tc>
                <a:tc>
                  <a:txBody>
                    <a:bodyPr/>
                    <a:lstStyle/>
                    <a:p>
                      <a:r>
                        <a:rPr lang="en-GB" sz="1800" dirty="0"/>
                        <a:t>10%</a:t>
                      </a:r>
                    </a:p>
                  </a:txBody>
                  <a:tcPr anchor="ctr">
                    <a:lnL>
                      <a:noFill/>
                    </a:lnL>
                    <a:lnR>
                      <a:noFill/>
                    </a:lnR>
                    <a:lnT>
                      <a:noFill/>
                    </a:lnT>
                    <a:lnB>
                      <a:noFill/>
                    </a:lnB>
                  </a:tcPr>
                </a:tc>
                <a:extLst>
                  <a:ext uri="{0D108BD9-81ED-4DB2-BD59-A6C34878D82A}">
                    <a16:rowId xmlns:a16="http://schemas.microsoft.com/office/drawing/2014/main" val="424768860"/>
                  </a:ext>
                </a:extLst>
              </a:tr>
              <a:tr h="365760">
                <a:tc>
                  <a:txBody>
                    <a:bodyPr/>
                    <a:lstStyle/>
                    <a:p>
                      <a:r>
                        <a:rPr lang="en-GB" sz="1800" dirty="0"/>
                        <a:t>1</a:t>
                      </a:r>
                    </a:p>
                  </a:txBody>
                  <a:tcPr anchor="ctr">
                    <a:lnL>
                      <a:noFill/>
                    </a:lnL>
                    <a:lnR>
                      <a:noFill/>
                    </a:lnR>
                    <a:lnT>
                      <a:noFill/>
                    </a:lnT>
                    <a:lnB>
                      <a:noFill/>
                    </a:lnB>
                  </a:tcPr>
                </a:tc>
                <a:tc>
                  <a:txBody>
                    <a:bodyPr/>
                    <a:lstStyle/>
                    <a:p>
                      <a:r>
                        <a:rPr lang="en-GB" sz="1800" dirty="0"/>
                        <a:t>0.9901</a:t>
                      </a:r>
                    </a:p>
                  </a:txBody>
                  <a:tcPr anchor="ctr">
                    <a:lnL>
                      <a:noFill/>
                    </a:lnL>
                    <a:lnR>
                      <a:noFill/>
                    </a:lnR>
                    <a:lnT>
                      <a:noFill/>
                    </a:lnT>
                    <a:lnB>
                      <a:noFill/>
                    </a:lnB>
                  </a:tcPr>
                </a:tc>
                <a:tc>
                  <a:txBody>
                    <a:bodyPr/>
                    <a:lstStyle/>
                    <a:p>
                      <a:r>
                        <a:rPr lang="en-GB" sz="1800" dirty="0"/>
                        <a:t>0.9804</a:t>
                      </a:r>
                    </a:p>
                  </a:txBody>
                  <a:tcPr anchor="ctr">
                    <a:lnL>
                      <a:noFill/>
                    </a:lnL>
                    <a:lnR>
                      <a:noFill/>
                    </a:lnR>
                    <a:lnT>
                      <a:noFill/>
                    </a:lnT>
                    <a:lnB>
                      <a:noFill/>
                    </a:lnB>
                  </a:tcPr>
                </a:tc>
                <a:tc>
                  <a:txBody>
                    <a:bodyPr/>
                    <a:lstStyle/>
                    <a:p>
                      <a:r>
                        <a:rPr lang="en-GB" sz="1800" dirty="0"/>
                        <a:t>0.9709</a:t>
                      </a:r>
                    </a:p>
                  </a:txBody>
                  <a:tcPr anchor="ctr">
                    <a:lnL>
                      <a:noFill/>
                    </a:lnL>
                    <a:lnR>
                      <a:noFill/>
                    </a:lnR>
                    <a:lnT>
                      <a:noFill/>
                    </a:lnT>
                    <a:lnB>
                      <a:noFill/>
                    </a:lnB>
                  </a:tcPr>
                </a:tc>
                <a:tc>
                  <a:txBody>
                    <a:bodyPr/>
                    <a:lstStyle/>
                    <a:p>
                      <a:r>
                        <a:rPr lang="en-GB" sz="1800" dirty="0"/>
                        <a:t>0.9615</a:t>
                      </a:r>
                    </a:p>
                  </a:txBody>
                  <a:tcPr anchor="ctr">
                    <a:lnL>
                      <a:noFill/>
                    </a:lnL>
                    <a:lnR>
                      <a:noFill/>
                    </a:lnR>
                    <a:lnT>
                      <a:noFill/>
                    </a:lnT>
                    <a:lnB>
                      <a:noFill/>
                    </a:lnB>
                  </a:tcPr>
                </a:tc>
                <a:tc>
                  <a:txBody>
                    <a:bodyPr/>
                    <a:lstStyle/>
                    <a:p>
                      <a:r>
                        <a:rPr lang="en-GB" sz="1800" dirty="0"/>
                        <a:t>0.9524</a:t>
                      </a:r>
                    </a:p>
                  </a:txBody>
                  <a:tcPr anchor="ctr">
                    <a:lnL>
                      <a:noFill/>
                    </a:lnL>
                    <a:lnR>
                      <a:noFill/>
                    </a:lnR>
                    <a:lnT>
                      <a:noFill/>
                    </a:lnT>
                    <a:lnB>
                      <a:noFill/>
                    </a:lnB>
                  </a:tcPr>
                </a:tc>
                <a:tc>
                  <a:txBody>
                    <a:bodyPr/>
                    <a:lstStyle/>
                    <a:p>
                      <a:r>
                        <a:rPr lang="en-GB" sz="1800" dirty="0"/>
                        <a:t>0.9434</a:t>
                      </a:r>
                    </a:p>
                  </a:txBody>
                  <a:tcPr anchor="ctr">
                    <a:lnL>
                      <a:noFill/>
                    </a:lnL>
                    <a:lnR>
                      <a:noFill/>
                    </a:lnR>
                    <a:lnT>
                      <a:noFill/>
                    </a:lnT>
                    <a:lnB>
                      <a:noFill/>
                    </a:lnB>
                  </a:tcPr>
                </a:tc>
                <a:tc>
                  <a:txBody>
                    <a:bodyPr/>
                    <a:lstStyle/>
                    <a:p>
                      <a:r>
                        <a:rPr lang="en-GB" sz="1800" dirty="0"/>
                        <a:t>0.9346</a:t>
                      </a:r>
                    </a:p>
                  </a:txBody>
                  <a:tcPr anchor="ctr">
                    <a:lnL>
                      <a:noFill/>
                    </a:lnL>
                    <a:lnR>
                      <a:noFill/>
                    </a:lnR>
                    <a:lnT>
                      <a:noFill/>
                    </a:lnT>
                    <a:lnB>
                      <a:noFill/>
                    </a:lnB>
                  </a:tcPr>
                </a:tc>
                <a:tc>
                  <a:txBody>
                    <a:bodyPr/>
                    <a:lstStyle/>
                    <a:p>
                      <a:r>
                        <a:rPr lang="en-GB" sz="1800" dirty="0"/>
                        <a:t>0.9259</a:t>
                      </a:r>
                    </a:p>
                  </a:txBody>
                  <a:tcPr anchor="ctr">
                    <a:lnL>
                      <a:noFill/>
                    </a:lnL>
                    <a:lnR>
                      <a:noFill/>
                    </a:lnR>
                    <a:lnT>
                      <a:noFill/>
                    </a:lnT>
                    <a:lnB>
                      <a:noFill/>
                    </a:lnB>
                  </a:tcPr>
                </a:tc>
                <a:tc>
                  <a:txBody>
                    <a:bodyPr/>
                    <a:lstStyle/>
                    <a:p>
                      <a:r>
                        <a:rPr lang="en-GB" sz="1800" dirty="0"/>
                        <a:t>0.9174</a:t>
                      </a:r>
                    </a:p>
                  </a:txBody>
                  <a:tcPr anchor="ctr">
                    <a:lnL>
                      <a:noFill/>
                    </a:lnL>
                    <a:lnR>
                      <a:noFill/>
                    </a:lnR>
                    <a:lnT>
                      <a:noFill/>
                    </a:lnT>
                    <a:lnB>
                      <a:noFill/>
                    </a:lnB>
                  </a:tcPr>
                </a:tc>
                <a:tc>
                  <a:txBody>
                    <a:bodyPr/>
                    <a:lstStyle/>
                    <a:p>
                      <a:r>
                        <a:rPr lang="en-GB" sz="1800" dirty="0"/>
                        <a:t>0.9091</a:t>
                      </a:r>
                    </a:p>
                  </a:txBody>
                  <a:tcPr anchor="ctr">
                    <a:lnL>
                      <a:noFill/>
                    </a:lnL>
                    <a:lnR>
                      <a:noFill/>
                    </a:lnR>
                    <a:lnT>
                      <a:noFill/>
                    </a:lnT>
                    <a:lnB>
                      <a:noFill/>
                    </a:lnB>
                  </a:tcPr>
                </a:tc>
                <a:extLst>
                  <a:ext uri="{0D108BD9-81ED-4DB2-BD59-A6C34878D82A}">
                    <a16:rowId xmlns:a16="http://schemas.microsoft.com/office/drawing/2014/main" val="3380184121"/>
                  </a:ext>
                </a:extLst>
              </a:tr>
              <a:tr h="365760">
                <a:tc>
                  <a:txBody>
                    <a:bodyPr/>
                    <a:lstStyle/>
                    <a:p>
                      <a:r>
                        <a:rPr lang="en-GB" sz="1800" dirty="0"/>
                        <a:t>2</a:t>
                      </a:r>
                    </a:p>
                  </a:txBody>
                  <a:tcPr anchor="ctr">
                    <a:lnL>
                      <a:noFill/>
                    </a:lnL>
                    <a:lnR>
                      <a:noFill/>
                    </a:lnR>
                    <a:lnT>
                      <a:noFill/>
                    </a:lnT>
                    <a:lnB>
                      <a:noFill/>
                    </a:lnB>
                  </a:tcPr>
                </a:tc>
                <a:tc>
                  <a:txBody>
                    <a:bodyPr/>
                    <a:lstStyle/>
                    <a:p>
                      <a:r>
                        <a:rPr lang="en-GB" sz="1800" dirty="0"/>
                        <a:t>0.9803</a:t>
                      </a:r>
                    </a:p>
                  </a:txBody>
                  <a:tcPr anchor="ctr">
                    <a:lnL>
                      <a:noFill/>
                    </a:lnL>
                    <a:lnR>
                      <a:noFill/>
                    </a:lnR>
                    <a:lnT>
                      <a:noFill/>
                    </a:lnT>
                    <a:lnB>
                      <a:noFill/>
                    </a:lnB>
                  </a:tcPr>
                </a:tc>
                <a:tc>
                  <a:txBody>
                    <a:bodyPr/>
                    <a:lstStyle/>
                    <a:p>
                      <a:r>
                        <a:rPr lang="en-GB" sz="1800" dirty="0"/>
                        <a:t>0.9612</a:t>
                      </a:r>
                    </a:p>
                  </a:txBody>
                  <a:tcPr anchor="ctr">
                    <a:lnL>
                      <a:noFill/>
                    </a:lnL>
                    <a:lnR>
                      <a:noFill/>
                    </a:lnR>
                    <a:lnT>
                      <a:noFill/>
                    </a:lnT>
                    <a:lnB>
                      <a:noFill/>
                    </a:lnB>
                  </a:tcPr>
                </a:tc>
                <a:tc>
                  <a:txBody>
                    <a:bodyPr/>
                    <a:lstStyle/>
                    <a:p>
                      <a:r>
                        <a:rPr lang="en-GB" sz="1800" dirty="0"/>
                        <a:t>0.9426</a:t>
                      </a:r>
                    </a:p>
                  </a:txBody>
                  <a:tcPr anchor="ctr">
                    <a:lnL>
                      <a:noFill/>
                    </a:lnL>
                    <a:lnR>
                      <a:noFill/>
                    </a:lnR>
                    <a:lnT>
                      <a:noFill/>
                    </a:lnT>
                    <a:lnB>
                      <a:noFill/>
                    </a:lnB>
                  </a:tcPr>
                </a:tc>
                <a:tc>
                  <a:txBody>
                    <a:bodyPr/>
                    <a:lstStyle/>
                    <a:p>
                      <a:r>
                        <a:rPr lang="en-GB" sz="1800" dirty="0"/>
                        <a:t>0.9246</a:t>
                      </a:r>
                    </a:p>
                  </a:txBody>
                  <a:tcPr anchor="ctr">
                    <a:lnL>
                      <a:noFill/>
                    </a:lnL>
                    <a:lnR>
                      <a:noFill/>
                    </a:lnR>
                    <a:lnT>
                      <a:noFill/>
                    </a:lnT>
                    <a:lnB>
                      <a:noFill/>
                    </a:lnB>
                  </a:tcPr>
                </a:tc>
                <a:tc>
                  <a:txBody>
                    <a:bodyPr/>
                    <a:lstStyle/>
                    <a:p>
                      <a:r>
                        <a:rPr lang="en-GB" sz="1800" dirty="0"/>
                        <a:t>0.9070</a:t>
                      </a:r>
                    </a:p>
                  </a:txBody>
                  <a:tcPr anchor="ctr">
                    <a:lnL>
                      <a:noFill/>
                    </a:lnL>
                    <a:lnR>
                      <a:noFill/>
                    </a:lnR>
                    <a:lnT>
                      <a:noFill/>
                    </a:lnT>
                    <a:lnB>
                      <a:noFill/>
                    </a:lnB>
                  </a:tcPr>
                </a:tc>
                <a:tc>
                  <a:txBody>
                    <a:bodyPr/>
                    <a:lstStyle/>
                    <a:p>
                      <a:r>
                        <a:rPr lang="en-GB" sz="1800" dirty="0"/>
                        <a:t>0.8900</a:t>
                      </a:r>
                    </a:p>
                  </a:txBody>
                  <a:tcPr anchor="ctr">
                    <a:lnL>
                      <a:noFill/>
                    </a:lnL>
                    <a:lnR>
                      <a:noFill/>
                    </a:lnR>
                    <a:lnT>
                      <a:noFill/>
                    </a:lnT>
                    <a:lnB>
                      <a:noFill/>
                    </a:lnB>
                  </a:tcPr>
                </a:tc>
                <a:tc>
                  <a:txBody>
                    <a:bodyPr/>
                    <a:lstStyle/>
                    <a:p>
                      <a:r>
                        <a:rPr lang="en-GB" sz="1800" dirty="0"/>
                        <a:t>0.8734</a:t>
                      </a:r>
                    </a:p>
                  </a:txBody>
                  <a:tcPr anchor="ctr">
                    <a:lnL>
                      <a:noFill/>
                    </a:lnL>
                    <a:lnR>
                      <a:noFill/>
                    </a:lnR>
                    <a:lnT>
                      <a:noFill/>
                    </a:lnT>
                    <a:lnB>
                      <a:noFill/>
                    </a:lnB>
                  </a:tcPr>
                </a:tc>
                <a:tc>
                  <a:txBody>
                    <a:bodyPr/>
                    <a:lstStyle/>
                    <a:p>
                      <a:r>
                        <a:rPr lang="en-GB" sz="1800" dirty="0"/>
                        <a:t>0.8573</a:t>
                      </a:r>
                    </a:p>
                  </a:txBody>
                  <a:tcPr anchor="ctr">
                    <a:lnL>
                      <a:noFill/>
                    </a:lnL>
                    <a:lnR>
                      <a:noFill/>
                    </a:lnR>
                    <a:lnT>
                      <a:noFill/>
                    </a:lnT>
                    <a:lnB>
                      <a:noFill/>
                    </a:lnB>
                  </a:tcPr>
                </a:tc>
                <a:tc>
                  <a:txBody>
                    <a:bodyPr/>
                    <a:lstStyle/>
                    <a:p>
                      <a:r>
                        <a:rPr lang="en-GB" sz="1800" dirty="0"/>
                        <a:t>0.8417</a:t>
                      </a:r>
                    </a:p>
                  </a:txBody>
                  <a:tcPr anchor="ctr">
                    <a:lnL>
                      <a:noFill/>
                    </a:lnL>
                    <a:lnR>
                      <a:noFill/>
                    </a:lnR>
                    <a:lnT>
                      <a:noFill/>
                    </a:lnT>
                    <a:lnB>
                      <a:noFill/>
                    </a:lnB>
                  </a:tcPr>
                </a:tc>
                <a:tc>
                  <a:txBody>
                    <a:bodyPr/>
                    <a:lstStyle/>
                    <a:p>
                      <a:r>
                        <a:rPr lang="en-GB" sz="1800" dirty="0"/>
                        <a:t>0.8264</a:t>
                      </a:r>
                    </a:p>
                  </a:txBody>
                  <a:tcPr anchor="ctr">
                    <a:lnL>
                      <a:noFill/>
                    </a:lnL>
                    <a:lnR>
                      <a:noFill/>
                    </a:lnR>
                    <a:lnT>
                      <a:noFill/>
                    </a:lnT>
                    <a:lnB>
                      <a:noFill/>
                    </a:lnB>
                  </a:tcPr>
                </a:tc>
                <a:extLst>
                  <a:ext uri="{0D108BD9-81ED-4DB2-BD59-A6C34878D82A}">
                    <a16:rowId xmlns:a16="http://schemas.microsoft.com/office/drawing/2014/main" val="418991000"/>
                  </a:ext>
                </a:extLst>
              </a:tr>
              <a:tr h="365760">
                <a:tc>
                  <a:txBody>
                    <a:bodyPr/>
                    <a:lstStyle/>
                    <a:p>
                      <a:r>
                        <a:rPr lang="en-GB" sz="1800" dirty="0"/>
                        <a:t>3</a:t>
                      </a:r>
                    </a:p>
                  </a:txBody>
                  <a:tcPr anchor="ctr">
                    <a:lnL>
                      <a:noFill/>
                    </a:lnL>
                    <a:lnR>
                      <a:noFill/>
                    </a:lnR>
                    <a:lnT>
                      <a:noFill/>
                    </a:lnT>
                    <a:lnB>
                      <a:noFill/>
                    </a:lnB>
                  </a:tcPr>
                </a:tc>
                <a:tc>
                  <a:txBody>
                    <a:bodyPr/>
                    <a:lstStyle/>
                    <a:p>
                      <a:r>
                        <a:rPr lang="en-GB" sz="1800" dirty="0"/>
                        <a:t>0.9706</a:t>
                      </a:r>
                    </a:p>
                  </a:txBody>
                  <a:tcPr anchor="ctr">
                    <a:lnL>
                      <a:noFill/>
                    </a:lnL>
                    <a:lnR>
                      <a:noFill/>
                    </a:lnR>
                    <a:lnT>
                      <a:noFill/>
                    </a:lnT>
                    <a:lnB>
                      <a:noFill/>
                    </a:lnB>
                  </a:tcPr>
                </a:tc>
                <a:tc>
                  <a:txBody>
                    <a:bodyPr/>
                    <a:lstStyle/>
                    <a:p>
                      <a:r>
                        <a:rPr lang="en-GB" sz="1800" dirty="0"/>
                        <a:t>0.9423</a:t>
                      </a:r>
                    </a:p>
                  </a:txBody>
                  <a:tcPr anchor="ctr">
                    <a:lnL>
                      <a:noFill/>
                    </a:lnL>
                    <a:lnR>
                      <a:noFill/>
                    </a:lnR>
                    <a:lnT>
                      <a:noFill/>
                    </a:lnT>
                    <a:lnB>
                      <a:noFill/>
                    </a:lnB>
                  </a:tcPr>
                </a:tc>
                <a:tc>
                  <a:txBody>
                    <a:bodyPr/>
                    <a:lstStyle/>
                    <a:p>
                      <a:r>
                        <a:rPr lang="en-GB" sz="1800" dirty="0"/>
                        <a:t>0.9151</a:t>
                      </a:r>
                    </a:p>
                  </a:txBody>
                  <a:tcPr anchor="ctr">
                    <a:lnL>
                      <a:noFill/>
                    </a:lnL>
                    <a:lnR>
                      <a:noFill/>
                    </a:lnR>
                    <a:lnT>
                      <a:noFill/>
                    </a:lnT>
                    <a:lnB>
                      <a:noFill/>
                    </a:lnB>
                  </a:tcPr>
                </a:tc>
                <a:tc>
                  <a:txBody>
                    <a:bodyPr/>
                    <a:lstStyle/>
                    <a:p>
                      <a:r>
                        <a:rPr lang="en-GB" sz="1800" dirty="0"/>
                        <a:t>0.8890</a:t>
                      </a:r>
                    </a:p>
                  </a:txBody>
                  <a:tcPr anchor="ctr">
                    <a:lnL>
                      <a:noFill/>
                    </a:lnL>
                    <a:lnR>
                      <a:noFill/>
                    </a:lnR>
                    <a:lnT>
                      <a:noFill/>
                    </a:lnT>
                    <a:lnB>
                      <a:noFill/>
                    </a:lnB>
                  </a:tcPr>
                </a:tc>
                <a:tc>
                  <a:txBody>
                    <a:bodyPr/>
                    <a:lstStyle/>
                    <a:p>
                      <a:r>
                        <a:rPr lang="en-GB" sz="1800" dirty="0"/>
                        <a:t>0.8638</a:t>
                      </a:r>
                    </a:p>
                  </a:txBody>
                  <a:tcPr anchor="ctr">
                    <a:lnL>
                      <a:noFill/>
                    </a:lnL>
                    <a:lnR>
                      <a:noFill/>
                    </a:lnR>
                    <a:lnT>
                      <a:noFill/>
                    </a:lnT>
                    <a:lnB>
                      <a:noFill/>
                    </a:lnB>
                  </a:tcPr>
                </a:tc>
                <a:tc>
                  <a:txBody>
                    <a:bodyPr/>
                    <a:lstStyle/>
                    <a:p>
                      <a:r>
                        <a:rPr lang="en-GB" sz="1800" dirty="0"/>
                        <a:t>0.8396</a:t>
                      </a:r>
                    </a:p>
                  </a:txBody>
                  <a:tcPr anchor="ctr">
                    <a:lnL>
                      <a:noFill/>
                    </a:lnL>
                    <a:lnR>
                      <a:noFill/>
                    </a:lnR>
                    <a:lnT>
                      <a:noFill/>
                    </a:lnT>
                    <a:lnB>
                      <a:noFill/>
                    </a:lnB>
                  </a:tcPr>
                </a:tc>
                <a:tc>
                  <a:txBody>
                    <a:bodyPr/>
                    <a:lstStyle/>
                    <a:p>
                      <a:r>
                        <a:rPr lang="en-GB" sz="1800" dirty="0"/>
                        <a:t>0.8163</a:t>
                      </a:r>
                    </a:p>
                  </a:txBody>
                  <a:tcPr anchor="ctr">
                    <a:lnL>
                      <a:noFill/>
                    </a:lnL>
                    <a:lnR>
                      <a:noFill/>
                    </a:lnR>
                    <a:lnT>
                      <a:noFill/>
                    </a:lnT>
                    <a:lnB>
                      <a:noFill/>
                    </a:lnB>
                  </a:tcPr>
                </a:tc>
                <a:tc>
                  <a:txBody>
                    <a:bodyPr/>
                    <a:lstStyle/>
                    <a:p>
                      <a:r>
                        <a:rPr lang="en-GB" sz="1800" dirty="0"/>
                        <a:t>0.7938</a:t>
                      </a:r>
                    </a:p>
                  </a:txBody>
                  <a:tcPr anchor="ctr">
                    <a:lnL>
                      <a:noFill/>
                    </a:lnL>
                    <a:lnR>
                      <a:noFill/>
                    </a:lnR>
                    <a:lnT>
                      <a:noFill/>
                    </a:lnT>
                    <a:lnB>
                      <a:noFill/>
                    </a:lnB>
                  </a:tcPr>
                </a:tc>
                <a:tc>
                  <a:txBody>
                    <a:bodyPr/>
                    <a:lstStyle/>
                    <a:p>
                      <a:r>
                        <a:rPr lang="en-GB" sz="1800" dirty="0"/>
                        <a:t>0.7722</a:t>
                      </a:r>
                    </a:p>
                  </a:txBody>
                  <a:tcPr anchor="ctr">
                    <a:lnL>
                      <a:noFill/>
                    </a:lnL>
                    <a:lnR>
                      <a:noFill/>
                    </a:lnR>
                    <a:lnT>
                      <a:noFill/>
                    </a:lnT>
                    <a:lnB>
                      <a:noFill/>
                    </a:lnB>
                  </a:tcPr>
                </a:tc>
                <a:tc>
                  <a:txBody>
                    <a:bodyPr/>
                    <a:lstStyle/>
                    <a:p>
                      <a:r>
                        <a:rPr lang="en-GB" sz="1800" dirty="0"/>
                        <a:t>0.7513</a:t>
                      </a:r>
                    </a:p>
                  </a:txBody>
                  <a:tcPr anchor="ctr">
                    <a:lnL>
                      <a:noFill/>
                    </a:lnL>
                    <a:lnR>
                      <a:noFill/>
                    </a:lnR>
                    <a:lnT>
                      <a:noFill/>
                    </a:lnT>
                    <a:lnB>
                      <a:noFill/>
                    </a:lnB>
                  </a:tcPr>
                </a:tc>
                <a:extLst>
                  <a:ext uri="{0D108BD9-81ED-4DB2-BD59-A6C34878D82A}">
                    <a16:rowId xmlns:a16="http://schemas.microsoft.com/office/drawing/2014/main" val="2029360218"/>
                  </a:ext>
                </a:extLst>
              </a:tr>
              <a:tr h="365760">
                <a:tc>
                  <a:txBody>
                    <a:bodyPr/>
                    <a:lstStyle/>
                    <a:p>
                      <a:r>
                        <a:rPr lang="en-GB" sz="1800" dirty="0"/>
                        <a:t>4</a:t>
                      </a:r>
                    </a:p>
                  </a:txBody>
                  <a:tcPr anchor="ctr">
                    <a:lnL>
                      <a:noFill/>
                    </a:lnL>
                    <a:lnR>
                      <a:noFill/>
                    </a:lnR>
                    <a:lnT>
                      <a:noFill/>
                    </a:lnT>
                    <a:lnB>
                      <a:noFill/>
                    </a:lnB>
                  </a:tcPr>
                </a:tc>
                <a:tc>
                  <a:txBody>
                    <a:bodyPr/>
                    <a:lstStyle/>
                    <a:p>
                      <a:r>
                        <a:rPr lang="en-GB" sz="1800" dirty="0"/>
                        <a:t>0.9610</a:t>
                      </a:r>
                    </a:p>
                  </a:txBody>
                  <a:tcPr anchor="ctr">
                    <a:lnL>
                      <a:noFill/>
                    </a:lnL>
                    <a:lnR>
                      <a:noFill/>
                    </a:lnR>
                    <a:lnT>
                      <a:noFill/>
                    </a:lnT>
                    <a:lnB>
                      <a:noFill/>
                    </a:lnB>
                  </a:tcPr>
                </a:tc>
                <a:tc>
                  <a:txBody>
                    <a:bodyPr/>
                    <a:lstStyle/>
                    <a:p>
                      <a:r>
                        <a:rPr lang="en-GB" sz="1800" dirty="0"/>
                        <a:t>0.9238</a:t>
                      </a:r>
                    </a:p>
                  </a:txBody>
                  <a:tcPr anchor="ctr">
                    <a:lnL>
                      <a:noFill/>
                    </a:lnL>
                    <a:lnR>
                      <a:noFill/>
                    </a:lnR>
                    <a:lnT>
                      <a:noFill/>
                    </a:lnT>
                    <a:lnB>
                      <a:noFill/>
                    </a:lnB>
                  </a:tcPr>
                </a:tc>
                <a:tc>
                  <a:txBody>
                    <a:bodyPr/>
                    <a:lstStyle/>
                    <a:p>
                      <a:r>
                        <a:rPr lang="en-GB" sz="1800" dirty="0"/>
                        <a:t>0.8885</a:t>
                      </a:r>
                    </a:p>
                  </a:txBody>
                  <a:tcPr anchor="ctr">
                    <a:lnL>
                      <a:noFill/>
                    </a:lnL>
                    <a:lnR>
                      <a:noFill/>
                    </a:lnR>
                    <a:lnT>
                      <a:noFill/>
                    </a:lnT>
                    <a:lnB>
                      <a:noFill/>
                    </a:lnB>
                  </a:tcPr>
                </a:tc>
                <a:tc>
                  <a:txBody>
                    <a:bodyPr/>
                    <a:lstStyle/>
                    <a:p>
                      <a:r>
                        <a:rPr lang="en-GB" sz="1800" dirty="0"/>
                        <a:t>0.8548</a:t>
                      </a:r>
                    </a:p>
                  </a:txBody>
                  <a:tcPr anchor="ctr">
                    <a:lnL>
                      <a:noFill/>
                    </a:lnL>
                    <a:lnR>
                      <a:noFill/>
                    </a:lnR>
                    <a:lnT>
                      <a:noFill/>
                    </a:lnT>
                    <a:lnB>
                      <a:noFill/>
                    </a:lnB>
                  </a:tcPr>
                </a:tc>
                <a:tc>
                  <a:txBody>
                    <a:bodyPr/>
                    <a:lstStyle/>
                    <a:p>
                      <a:r>
                        <a:rPr lang="en-GB" sz="1800" dirty="0"/>
                        <a:t>0.8227</a:t>
                      </a:r>
                    </a:p>
                  </a:txBody>
                  <a:tcPr anchor="ctr">
                    <a:lnL>
                      <a:noFill/>
                    </a:lnL>
                    <a:lnR>
                      <a:noFill/>
                    </a:lnR>
                    <a:lnT>
                      <a:noFill/>
                    </a:lnT>
                    <a:lnB>
                      <a:noFill/>
                    </a:lnB>
                  </a:tcPr>
                </a:tc>
                <a:tc>
                  <a:txBody>
                    <a:bodyPr/>
                    <a:lstStyle/>
                    <a:p>
                      <a:r>
                        <a:rPr lang="en-GB" sz="1800" dirty="0"/>
                        <a:t>0.7921</a:t>
                      </a:r>
                    </a:p>
                  </a:txBody>
                  <a:tcPr anchor="ctr">
                    <a:lnL>
                      <a:noFill/>
                    </a:lnL>
                    <a:lnR>
                      <a:noFill/>
                    </a:lnR>
                    <a:lnT>
                      <a:noFill/>
                    </a:lnT>
                    <a:lnB>
                      <a:noFill/>
                    </a:lnB>
                  </a:tcPr>
                </a:tc>
                <a:tc>
                  <a:txBody>
                    <a:bodyPr/>
                    <a:lstStyle/>
                    <a:p>
                      <a:r>
                        <a:rPr lang="en-GB" sz="1800" dirty="0"/>
                        <a:t>0.7629</a:t>
                      </a:r>
                    </a:p>
                  </a:txBody>
                  <a:tcPr anchor="ctr">
                    <a:lnL>
                      <a:noFill/>
                    </a:lnL>
                    <a:lnR>
                      <a:noFill/>
                    </a:lnR>
                    <a:lnT>
                      <a:noFill/>
                    </a:lnT>
                    <a:lnB>
                      <a:noFill/>
                    </a:lnB>
                  </a:tcPr>
                </a:tc>
                <a:tc>
                  <a:txBody>
                    <a:bodyPr/>
                    <a:lstStyle/>
                    <a:p>
                      <a:r>
                        <a:rPr lang="en-GB" sz="1800" dirty="0"/>
                        <a:t>0.7350</a:t>
                      </a:r>
                    </a:p>
                  </a:txBody>
                  <a:tcPr anchor="ctr">
                    <a:lnL>
                      <a:noFill/>
                    </a:lnL>
                    <a:lnR>
                      <a:noFill/>
                    </a:lnR>
                    <a:lnT>
                      <a:noFill/>
                    </a:lnT>
                    <a:lnB>
                      <a:noFill/>
                    </a:lnB>
                  </a:tcPr>
                </a:tc>
                <a:tc>
                  <a:txBody>
                    <a:bodyPr/>
                    <a:lstStyle/>
                    <a:p>
                      <a:r>
                        <a:rPr lang="en-GB" sz="1800" dirty="0"/>
                        <a:t>0.7084</a:t>
                      </a:r>
                    </a:p>
                  </a:txBody>
                  <a:tcPr anchor="ctr">
                    <a:lnL>
                      <a:noFill/>
                    </a:lnL>
                    <a:lnR>
                      <a:noFill/>
                    </a:lnR>
                    <a:lnT>
                      <a:noFill/>
                    </a:lnT>
                    <a:lnB>
                      <a:noFill/>
                    </a:lnB>
                  </a:tcPr>
                </a:tc>
                <a:tc>
                  <a:txBody>
                    <a:bodyPr/>
                    <a:lstStyle/>
                    <a:p>
                      <a:r>
                        <a:rPr lang="en-GB" sz="1800" dirty="0"/>
                        <a:t>0.6830</a:t>
                      </a:r>
                    </a:p>
                  </a:txBody>
                  <a:tcPr anchor="ctr">
                    <a:lnL>
                      <a:noFill/>
                    </a:lnL>
                    <a:lnR>
                      <a:noFill/>
                    </a:lnR>
                    <a:lnT>
                      <a:noFill/>
                    </a:lnT>
                    <a:lnB>
                      <a:noFill/>
                    </a:lnB>
                  </a:tcPr>
                </a:tc>
                <a:extLst>
                  <a:ext uri="{0D108BD9-81ED-4DB2-BD59-A6C34878D82A}">
                    <a16:rowId xmlns:a16="http://schemas.microsoft.com/office/drawing/2014/main" val="1964455715"/>
                  </a:ext>
                </a:extLst>
              </a:tr>
              <a:tr h="365760">
                <a:tc>
                  <a:txBody>
                    <a:bodyPr/>
                    <a:lstStyle/>
                    <a:p>
                      <a:r>
                        <a:rPr lang="en-GB" sz="1800" dirty="0"/>
                        <a:t>5</a:t>
                      </a:r>
                    </a:p>
                  </a:txBody>
                  <a:tcPr anchor="ctr">
                    <a:lnL>
                      <a:noFill/>
                    </a:lnL>
                    <a:lnR>
                      <a:noFill/>
                    </a:lnR>
                    <a:lnT>
                      <a:noFill/>
                    </a:lnT>
                    <a:lnB>
                      <a:noFill/>
                    </a:lnB>
                  </a:tcPr>
                </a:tc>
                <a:tc>
                  <a:txBody>
                    <a:bodyPr/>
                    <a:lstStyle/>
                    <a:p>
                      <a:r>
                        <a:rPr lang="en-GB" sz="1800" dirty="0"/>
                        <a:t>0.9515</a:t>
                      </a:r>
                    </a:p>
                  </a:txBody>
                  <a:tcPr anchor="ctr">
                    <a:lnL>
                      <a:noFill/>
                    </a:lnL>
                    <a:lnR>
                      <a:noFill/>
                    </a:lnR>
                    <a:lnT>
                      <a:noFill/>
                    </a:lnT>
                    <a:lnB>
                      <a:noFill/>
                    </a:lnB>
                  </a:tcPr>
                </a:tc>
                <a:tc>
                  <a:txBody>
                    <a:bodyPr/>
                    <a:lstStyle/>
                    <a:p>
                      <a:r>
                        <a:rPr lang="en-GB" sz="1800" dirty="0"/>
                        <a:t>0.9057</a:t>
                      </a:r>
                    </a:p>
                  </a:txBody>
                  <a:tcPr anchor="ctr">
                    <a:lnL>
                      <a:noFill/>
                    </a:lnL>
                    <a:lnR>
                      <a:noFill/>
                    </a:lnR>
                    <a:lnT>
                      <a:noFill/>
                    </a:lnT>
                    <a:lnB>
                      <a:noFill/>
                    </a:lnB>
                  </a:tcPr>
                </a:tc>
                <a:tc>
                  <a:txBody>
                    <a:bodyPr/>
                    <a:lstStyle/>
                    <a:p>
                      <a:r>
                        <a:rPr lang="en-GB" sz="1800" dirty="0"/>
                        <a:t>0.8626</a:t>
                      </a:r>
                    </a:p>
                  </a:txBody>
                  <a:tcPr anchor="ctr">
                    <a:lnL>
                      <a:noFill/>
                    </a:lnL>
                    <a:lnR>
                      <a:noFill/>
                    </a:lnR>
                    <a:lnT>
                      <a:noFill/>
                    </a:lnT>
                    <a:lnB>
                      <a:noFill/>
                    </a:lnB>
                  </a:tcPr>
                </a:tc>
                <a:tc>
                  <a:txBody>
                    <a:bodyPr/>
                    <a:lstStyle/>
                    <a:p>
                      <a:r>
                        <a:rPr lang="en-GB" sz="1800" dirty="0"/>
                        <a:t>0.8219</a:t>
                      </a:r>
                    </a:p>
                  </a:txBody>
                  <a:tcPr anchor="ctr">
                    <a:lnL>
                      <a:noFill/>
                    </a:lnL>
                    <a:lnR>
                      <a:noFill/>
                    </a:lnR>
                    <a:lnT>
                      <a:noFill/>
                    </a:lnT>
                    <a:lnB>
                      <a:noFill/>
                    </a:lnB>
                  </a:tcPr>
                </a:tc>
                <a:tc>
                  <a:txBody>
                    <a:bodyPr/>
                    <a:lstStyle/>
                    <a:p>
                      <a:r>
                        <a:rPr lang="en-GB" sz="1800" dirty="0"/>
                        <a:t>0.7835</a:t>
                      </a:r>
                    </a:p>
                  </a:txBody>
                  <a:tcPr anchor="ctr">
                    <a:lnL>
                      <a:noFill/>
                    </a:lnL>
                    <a:lnR>
                      <a:noFill/>
                    </a:lnR>
                    <a:lnT>
                      <a:noFill/>
                    </a:lnT>
                    <a:lnB>
                      <a:noFill/>
                    </a:lnB>
                  </a:tcPr>
                </a:tc>
                <a:tc>
                  <a:txBody>
                    <a:bodyPr/>
                    <a:lstStyle/>
                    <a:p>
                      <a:r>
                        <a:rPr lang="en-GB" sz="1800" dirty="0"/>
                        <a:t>0.7473</a:t>
                      </a:r>
                    </a:p>
                  </a:txBody>
                  <a:tcPr anchor="ctr">
                    <a:lnL>
                      <a:noFill/>
                    </a:lnL>
                    <a:lnR>
                      <a:noFill/>
                    </a:lnR>
                    <a:lnT>
                      <a:noFill/>
                    </a:lnT>
                    <a:lnB>
                      <a:noFill/>
                    </a:lnB>
                  </a:tcPr>
                </a:tc>
                <a:tc>
                  <a:txBody>
                    <a:bodyPr/>
                    <a:lstStyle/>
                    <a:p>
                      <a:r>
                        <a:rPr lang="en-GB" sz="1800" dirty="0"/>
                        <a:t>0.7130</a:t>
                      </a:r>
                    </a:p>
                  </a:txBody>
                  <a:tcPr anchor="ctr">
                    <a:lnL>
                      <a:noFill/>
                    </a:lnL>
                    <a:lnR>
                      <a:noFill/>
                    </a:lnR>
                    <a:lnT>
                      <a:noFill/>
                    </a:lnT>
                    <a:lnB>
                      <a:noFill/>
                    </a:lnB>
                  </a:tcPr>
                </a:tc>
                <a:tc>
                  <a:txBody>
                    <a:bodyPr/>
                    <a:lstStyle/>
                    <a:p>
                      <a:r>
                        <a:rPr lang="en-GB" sz="1800" dirty="0"/>
                        <a:t>0.6806</a:t>
                      </a:r>
                    </a:p>
                  </a:txBody>
                  <a:tcPr anchor="ctr">
                    <a:lnL>
                      <a:noFill/>
                    </a:lnL>
                    <a:lnR>
                      <a:noFill/>
                    </a:lnR>
                    <a:lnT>
                      <a:noFill/>
                    </a:lnT>
                    <a:lnB>
                      <a:noFill/>
                    </a:lnB>
                  </a:tcPr>
                </a:tc>
                <a:tc>
                  <a:txBody>
                    <a:bodyPr/>
                    <a:lstStyle/>
                    <a:p>
                      <a:r>
                        <a:rPr lang="en-GB" sz="1800" dirty="0"/>
                        <a:t>0.6499</a:t>
                      </a:r>
                    </a:p>
                  </a:txBody>
                  <a:tcPr anchor="ctr">
                    <a:lnL>
                      <a:noFill/>
                    </a:lnL>
                    <a:lnR>
                      <a:noFill/>
                    </a:lnR>
                    <a:lnT>
                      <a:noFill/>
                    </a:lnT>
                    <a:lnB>
                      <a:noFill/>
                    </a:lnB>
                  </a:tcPr>
                </a:tc>
                <a:tc>
                  <a:txBody>
                    <a:bodyPr/>
                    <a:lstStyle/>
                    <a:p>
                      <a:r>
                        <a:rPr lang="en-GB" sz="1800" dirty="0"/>
                        <a:t>0.6209</a:t>
                      </a:r>
                    </a:p>
                  </a:txBody>
                  <a:tcPr anchor="ctr">
                    <a:lnL>
                      <a:noFill/>
                    </a:lnL>
                    <a:lnR>
                      <a:noFill/>
                    </a:lnR>
                    <a:lnT>
                      <a:noFill/>
                    </a:lnT>
                    <a:lnB>
                      <a:noFill/>
                    </a:lnB>
                  </a:tcPr>
                </a:tc>
                <a:extLst>
                  <a:ext uri="{0D108BD9-81ED-4DB2-BD59-A6C34878D82A}">
                    <a16:rowId xmlns:a16="http://schemas.microsoft.com/office/drawing/2014/main" val="948249514"/>
                  </a:ext>
                </a:extLst>
              </a:tr>
              <a:tr h="365760">
                <a:tc>
                  <a:txBody>
                    <a:bodyPr/>
                    <a:lstStyle/>
                    <a:p>
                      <a:r>
                        <a:rPr lang="en-GB" sz="1800" dirty="0"/>
                        <a:t>6</a:t>
                      </a:r>
                    </a:p>
                  </a:txBody>
                  <a:tcPr anchor="ctr">
                    <a:lnL>
                      <a:noFill/>
                    </a:lnL>
                    <a:lnR>
                      <a:noFill/>
                    </a:lnR>
                    <a:lnT>
                      <a:noFill/>
                    </a:lnT>
                    <a:lnB>
                      <a:noFill/>
                    </a:lnB>
                  </a:tcPr>
                </a:tc>
                <a:tc>
                  <a:txBody>
                    <a:bodyPr/>
                    <a:lstStyle/>
                    <a:p>
                      <a:r>
                        <a:rPr lang="en-GB" sz="1800" dirty="0"/>
                        <a:t>0.9420</a:t>
                      </a:r>
                    </a:p>
                  </a:txBody>
                  <a:tcPr anchor="ctr">
                    <a:lnL>
                      <a:noFill/>
                    </a:lnL>
                    <a:lnR>
                      <a:noFill/>
                    </a:lnR>
                    <a:lnT>
                      <a:noFill/>
                    </a:lnT>
                    <a:lnB>
                      <a:noFill/>
                    </a:lnB>
                  </a:tcPr>
                </a:tc>
                <a:tc>
                  <a:txBody>
                    <a:bodyPr/>
                    <a:lstStyle/>
                    <a:p>
                      <a:r>
                        <a:rPr lang="en-GB" sz="1800" dirty="0"/>
                        <a:t>0.8880</a:t>
                      </a:r>
                    </a:p>
                  </a:txBody>
                  <a:tcPr anchor="ctr">
                    <a:lnL>
                      <a:noFill/>
                    </a:lnL>
                    <a:lnR>
                      <a:noFill/>
                    </a:lnR>
                    <a:lnT>
                      <a:noFill/>
                    </a:lnT>
                    <a:lnB>
                      <a:noFill/>
                    </a:lnB>
                  </a:tcPr>
                </a:tc>
                <a:tc>
                  <a:txBody>
                    <a:bodyPr/>
                    <a:lstStyle/>
                    <a:p>
                      <a:r>
                        <a:rPr lang="en-GB" sz="1800" dirty="0"/>
                        <a:t>0.8375</a:t>
                      </a:r>
                    </a:p>
                  </a:txBody>
                  <a:tcPr anchor="ctr">
                    <a:lnL>
                      <a:noFill/>
                    </a:lnL>
                    <a:lnR>
                      <a:noFill/>
                    </a:lnR>
                    <a:lnT>
                      <a:noFill/>
                    </a:lnT>
                    <a:lnB>
                      <a:noFill/>
                    </a:lnB>
                  </a:tcPr>
                </a:tc>
                <a:tc>
                  <a:txBody>
                    <a:bodyPr/>
                    <a:lstStyle/>
                    <a:p>
                      <a:r>
                        <a:rPr lang="en-GB" sz="1800" dirty="0"/>
                        <a:t>0.7903</a:t>
                      </a:r>
                    </a:p>
                  </a:txBody>
                  <a:tcPr anchor="ctr">
                    <a:lnL>
                      <a:noFill/>
                    </a:lnL>
                    <a:lnR>
                      <a:noFill/>
                    </a:lnR>
                    <a:lnT>
                      <a:noFill/>
                    </a:lnT>
                    <a:lnB>
                      <a:noFill/>
                    </a:lnB>
                  </a:tcPr>
                </a:tc>
                <a:tc>
                  <a:txBody>
                    <a:bodyPr/>
                    <a:lstStyle/>
                    <a:p>
                      <a:r>
                        <a:rPr lang="en-GB" sz="1800" dirty="0"/>
                        <a:t>0.7462</a:t>
                      </a:r>
                    </a:p>
                  </a:txBody>
                  <a:tcPr anchor="ctr">
                    <a:lnL>
                      <a:noFill/>
                    </a:lnL>
                    <a:lnR>
                      <a:noFill/>
                    </a:lnR>
                    <a:lnT>
                      <a:noFill/>
                    </a:lnT>
                    <a:lnB>
                      <a:noFill/>
                    </a:lnB>
                  </a:tcPr>
                </a:tc>
                <a:tc>
                  <a:txBody>
                    <a:bodyPr/>
                    <a:lstStyle/>
                    <a:p>
                      <a:r>
                        <a:rPr lang="en-GB" sz="1800" dirty="0"/>
                        <a:t>0.7050</a:t>
                      </a:r>
                    </a:p>
                  </a:txBody>
                  <a:tcPr anchor="ctr">
                    <a:lnL>
                      <a:noFill/>
                    </a:lnL>
                    <a:lnR>
                      <a:noFill/>
                    </a:lnR>
                    <a:lnT>
                      <a:noFill/>
                    </a:lnT>
                    <a:lnB>
                      <a:noFill/>
                    </a:lnB>
                  </a:tcPr>
                </a:tc>
                <a:tc>
                  <a:txBody>
                    <a:bodyPr/>
                    <a:lstStyle/>
                    <a:p>
                      <a:r>
                        <a:rPr lang="en-GB" sz="1800" dirty="0"/>
                        <a:t>0.6663</a:t>
                      </a:r>
                    </a:p>
                  </a:txBody>
                  <a:tcPr anchor="ctr">
                    <a:lnL>
                      <a:noFill/>
                    </a:lnL>
                    <a:lnR>
                      <a:noFill/>
                    </a:lnR>
                    <a:lnT>
                      <a:noFill/>
                    </a:lnT>
                    <a:lnB>
                      <a:noFill/>
                    </a:lnB>
                  </a:tcPr>
                </a:tc>
                <a:tc>
                  <a:txBody>
                    <a:bodyPr/>
                    <a:lstStyle/>
                    <a:p>
                      <a:r>
                        <a:rPr lang="en-GB" sz="1800" dirty="0"/>
                        <a:t>0.6302</a:t>
                      </a:r>
                    </a:p>
                  </a:txBody>
                  <a:tcPr anchor="ctr">
                    <a:lnL>
                      <a:noFill/>
                    </a:lnL>
                    <a:lnR>
                      <a:noFill/>
                    </a:lnR>
                    <a:lnT>
                      <a:noFill/>
                    </a:lnT>
                    <a:lnB>
                      <a:noFill/>
                    </a:lnB>
                  </a:tcPr>
                </a:tc>
                <a:tc>
                  <a:txBody>
                    <a:bodyPr/>
                    <a:lstStyle/>
                    <a:p>
                      <a:r>
                        <a:rPr lang="en-GB" sz="1800" dirty="0"/>
                        <a:t>0.5963</a:t>
                      </a:r>
                    </a:p>
                  </a:txBody>
                  <a:tcPr anchor="ctr">
                    <a:lnL>
                      <a:noFill/>
                    </a:lnL>
                    <a:lnR>
                      <a:noFill/>
                    </a:lnR>
                    <a:lnT>
                      <a:noFill/>
                    </a:lnT>
                    <a:lnB>
                      <a:noFill/>
                    </a:lnB>
                  </a:tcPr>
                </a:tc>
                <a:tc>
                  <a:txBody>
                    <a:bodyPr/>
                    <a:lstStyle/>
                    <a:p>
                      <a:r>
                        <a:rPr lang="en-GB" sz="1800" dirty="0"/>
                        <a:t>0.5645</a:t>
                      </a:r>
                    </a:p>
                  </a:txBody>
                  <a:tcPr anchor="ctr">
                    <a:lnL>
                      <a:noFill/>
                    </a:lnL>
                    <a:lnR>
                      <a:noFill/>
                    </a:lnR>
                    <a:lnT>
                      <a:noFill/>
                    </a:lnT>
                    <a:lnB>
                      <a:noFill/>
                    </a:lnB>
                  </a:tcPr>
                </a:tc>
                <a:extLst>
                  <a:ext uri="{0D108BD9-81ED-4DB2-BD59-A6C34878D82A}">
                    <a16:rowId xmlns:a16="http://schemas.microsoft.com/office/drawing/2014/main" val="395321061"/>
                  </a:ext>
                </a:extLst>
              </a:tr>
              <a:tr h="365760">
                <a:tc>
                  <a:txBody>
                    <a:bodyPr/>
                    <a:lstStyle/>
                    <a:p>
                      <a:r>
                        <a:rPr lang="en-GB" sz="1800" dirty="0"/>
                        <a:t>7</a:t>
                      </a:r>
                    </a:p>
                  </a:txBody>
                  <a:tcPr anchor="ctr">
                    <a:lnL>
                      <a:noFill/>
                    </a:lnL>
                    <a:lnR>
                      <a:noFill/>
                    </a:lnR>
                    <a:lnT>
                      <a:noFill/>
                    </a:lnT>
                    <a:lnB>
                      <a:noFill/>
                    </a:lnB>
                  </a:tcPr>
                </a:tc>
                <a:tc>
                  <a:txBody>
                    <a:bodyPr/>
                    <a:lstStyle/>
                    <a:p>
                      <a:r>
                        <a:rPr lang="en-GB" sz="1800" dirty="0"/>
                        <a:t>0.9327</a:t>
                      </a:r>
                    </a:p>
                  </a:txBody>
                  <a:tcPr anchor="ctr">
                    <a:lnL>
                      <a:noFill/>
                    </a:lnL>
                    <a:lnR>
                      <a:noFill/>
                    </a:lnR>
                    <a:lnT>
                      <a:noFill/>
                    </a:lnT>
                    <a:lnB>
                      <a:noFill/>
                    </a:lnB>
                  </a:tcPr>
                </a:tc>
                <a:tc>
                  <a:txBody>
                    <a:bodyPr/>
                    <a:lstStyle/>
                    <a:p>
                      <a:r>
                        <a:rPr lang="en-GB" sz="1800" dirty="0"/>
                        <a:t>0.8706</a:t>
                      </a:r>
                    </a:p>
                  </a:txBody>
                  <a:tcPr anchor="ctr">
                    <a:lnL>
                      <a:noFill/>
                    </a:lnL>
                    <a:lnR>
                      <a:noFill/>
                    </a:lnR>
                    <a:lnT>
                      <a:noFill/>
                    </a:lnT>
                    <a:lnB>
                      <a:noFill/>
                    </a:lnB>
                  </a:tcPr>
                </a:tc>
                <a:tc>
                  <a:txBody>
                    <a:bodyPr/>
                    <a:lstStyle/>
                    <a:p>
                      <a:r>
                        <a:rPr lang="en-GB" sz="1800" dirty="0"/>
                        <a:t>0.8131</a:t>
                      </a:r>
                    </a:p>
                  </a:txBody>
                  <a:tcPr anchor="ctr">
                    <a:lnL>
                      <a:noFill/>
                    </a:lnL>
                    <a:lnR>
                      <a:noFill/>
                    </a:lnR>
                    <a:lnT>
                      <a:noFill/>
                    </a:lnT>
                    <a:lnB>
                      <a:noFill/>
                    </a:lnB>
                  </a:tcPr>
                </a:tc>
                <a:tc>
                  <a:txBody>
                    <a:bodyPr/>
                    <a:lstStyle/>
                    <a:p>
                      <a:r>
                        <a:rPr lang="en-GB" sz="1800" dirty="0"/>
                        <a:t>0.7599</a:t>
                      </a:r>
                    </a:p>
                  </a:txBody>
                  <a:tcPr anchor="ctr">
                    <a:lnL>
                      <a:noFill/>
                    </a:lnL>
                    <a:lnR>
                      <a:noFill/>
                    </a:lnR>
                    <a:lnT>
                      <a:noFill/>
                    </a:lnT>
                    <a:lnB>
                      <a:noFill/>
                    </a:lnB>
                  </a:tcPr>
                </a:tc>
                <a:tc>
                  <a:txBody>
                    <a:bodyPr/>
                    <a:lstStyle/>
                    <a:p>
                      <a:r>
                        <a:rPr lang="en-GB" sz="1800" dirty="0"/>
                        <a:t>0.7107</a:t>
                      </a:r>
                    </a:p>
                  </a:txBody>
                  <a:tcPr anchor="ctr">
                    <a:lnL>
                      <a:noFill/>
                    </a:lnL>
                    <a:lnR>
                      <a:noFill/>
                    </a:lnR>
                    <a:lnT>
                      <a:noFill/>
                    </a:lnT>
                    <a:lnB>
                      <a:noFill/>
                    </a:lnB>
                  </a:tcPr>
                </a:tc>
                <a:tc>
                  <a:txBody>
                    <a:bodyPr/>
                    <a:lstStyle/>
                    <a:p>
                      <a:r>
                        <a:rPr lang="en-GB" sz="1800" dirty="0"/>
                        <a:t>0.6651</a:t>
                      </a:r>
                    </a:p>
                  </a:txBody>
                  <a:tcPr anchor="ctr">
                    <a:lnL>
                      <a:noFill/>
                    </a:lnL>
                    <a:lnR>
                      <a:noFill/>
                    </a:lnR>
                    <a:lnT>
                      <a:noFill/>
                    </a:lnT>
                    <a:lnB>
                      <a:noFill/>
                    </a:lnB>
                  </a:tcPr>
                </a:tc>
                <a:tc>
                  <a:txBody>
                    <a:bodyPr/>
                    <a:lstStyle/>
                    <a:p>
                      <a:r>
                        <a:rPr lang="en-GB" sz="1800" dirty="0"/>
                        <a:t>0.6227</a:t>
                      </a:r>
                    </a:p>
                  </a:txBody>
                  <a:tcPr anchor="ctr">
                    <a:lnL>
                      <a:noFill/>
                    </a:lnL>
                    <a:lnR>
                      <a:noFill/>
                    </a:lnR>
                    <a:lnT>
                      <a:noFill/>
                    </a:lnT>
                    <a:lnB>
                      <a:noFill/>
                    </a:lnB>
                  </a:tcPr>
                </a:tc>
                <a:tc>
                  <a:txBody>
                    <a:bodyPr/>
                    <a:lstStyle/>
                    <a:p>
                      <a:r>
                        <a:rPr lang="en-GB" sz="1800" dirty="0"/>
                        <a:t>0.5835</a:t>
                      </a:r>
                    </a:p>
                  </a:txBody>
                  <a:tcPr anchor="ctr">
                    <a:lnL>
                      <a:noFill/>
                    </a:lnL>
                    <a:lnR>
                      <a:noFill/>
                    </a:lnR>
                    <a:lnT>
                      <a:noFill/>
                    </a:lnT>
                    <a:lnB>
                      <a:noFill/>
                    </a:lnB>
                  </a:tcPr>
                </a:tc>
                <a:tc>
                  <a:txBody>
                    <a:bodyPr/>
                    <a:lstStyle/>
                    <a:p>
                      <a:r>
                        <a:rPr lang="en-GB" sz="1800" dirty="0"/>
                        <a:t>0.5470</a:t>
                      </a:r>
                    </a:p>
                  </a:txBody>
                  <a:tcPr anchor="ctr">
                    <a:lnL>
                      <a:noFill/>
                    </a:lnL>
                    <a:lnR>
                      <a:noFill/>
                    </a:lnR>
                    <a:lnT>
                      <a:noFill/>
                    </a:lnT>
                    <a:lnB>
                      <a:noFill/>
                    </a:lnB>
                  </a:tcPr>
                </a:tc>
                <a:tc>
                  <a:txBody>
                    <a:bodyPr/>
                    <a:lstStyle/>
                    <a:p>
                      <a:r>
                        <a:rPr lang="en-GB" sz="1800" dirty="0"/>
                        <a:t>0.5132</a:t>
                      </a:r>
                    </a:p>
                  </a:txBody>
                  <a:tcPr anchor="ctr">
                    <a:lnL>
                      <a:noFill/>
                    </a:lnL>
                    <a:lnR>
                      <a:noFill/>
                    </a:lnR>
                    <a:lnT>
                      <a:noFill/>
                    </a:lnT>
                    <a:lnB>
                      <a:noFill/>
                    </a:lnB>
                  </a:tcPr>
                </a:tc>
                <a:extLst>
                  <a:ext uri="{0D108BD9-81ED-4DB2-BD59-A6C34878D82A}">
                    <a16:rowId xmlns:a16="http://schemas.microsoft.com/office/drawing/2014/main" val="3026796494"/>
                  </a:ext>
                </a:extLst>
              </a:tr>
              <a:tr h="365760">
                <a:tc>
                  <a:txBody>
                    <a:bodyPr/>
                    <a:lstStyle/>
                    <a:p>
                      <a:r>
                        <a:rPr lang="en-GB" sz="1800" dirty="0"/>
                        <a:t>8</a:t>
                      </a:r>
                    </a:p>
                  </a:txBody>
                  <a:tcPr anchor="ctr">
                    <a:lnL>
                      <a:noFill/>
                    </a:lnL>
                    <a:lnR>
                      <a:noFill/>
                    </a:lnR>
                    <a:lnT>
                      <a:noFill/>
                    </a:lnT>
                    <a:lnB>
                      <a:noFill/>
                    </a:lnB>
                  </a:tcPr>
                </a:tc>
                <a:tc>
                  <a:txBody>
                    <a:bodyPr/>
                    <a:lstStyle/>
                    <a:p>
                      <a:r>
                        <a:rPr lang="en-GB" sz="1800" dirty="0"/>
                        <a:t>0.9235</a:t>
                      </a:r>
                    </a:p>
                  </a:txBody>
                  <a:tcPr anchor="ctr">
                    <a:lnL>
                      <a:noFill/>
                    </a:lnL>
                    <a:lnR>
                      <a:noFill/>
                    </a:lnR>
                    <a:lnT>
                      <a:noFill/>
                    </a:lnT>
                    <a:lnB>
                      <a:noFill/>
                    </a:lnB>
                  </a:tcPr>
                </a:tc>
                <a:tc>
                  <a:txBody>
                    <a:bodyPr/>
                    <a:lstStyle/>
                    <a:p>
                      <a:r>
                        <a:rPr lang="en-GB" sz="1800" dirty="0"/>
                        <a:t>0.8535</a:t>
                      </a:r>
                    </a:p>
                  </a:txBody>
                  <a:tcPr anchor="ctr">
                    <a:lnL>
                      <a:noFill/>
                    </a:lnL>
                    <a:lnR>
                      <a:noFill/>
                    </a:lnR>
                    <a:lnT>
                      <a:noFill/>
                    </a:lnT>
                    <a:lnB>
                      <a:noFill/>
                    </a:lnB>
                  </a:tcPr>
                </a:tc>
                <a:tc>
                  <a:txBody>
                    <a:bodyPr/>
                    <a:lstStyle/>
                    <a:p>
                      <a:r>
                        <a:rPr lang="en-GB" sz="1800" dirty="0"/>
                        <a:t>0.7894</a:t>
                      </a:r>
                    </a:p>
                  </a:txBody>
                  <a:tcPr anchor="ctr">
                    <a:lnL>
                      <a:noFill/>
                    </a:lnL>
                    <a:lnR>
                      <a:noFill/>
                    </a:lnR>
                    <a:lnT>
                      <a:noFill/>
                    </a:lnT>
                    <a:lnB>
                      <a:noFill/>
                    </a:lnB>
                  </a:tcPr>
                </a:tc>
                <a:tc>
                  <a:txBody>
                    <a:bodyPr/>
                    <a:lstStyle/>
                    <a:p>
                      <a:r>
                        <a:rPr lang="en-GB" sz="1800" dirty="0"/>
                        <a:t>0.7307</a:t>
                      </a:r>
                    </a:p>
                  </a:txBody>
                  <a:tcPr anchor="ctr">
                    <a:lnL>
                      <a:noFill/>
                    </a:lnL>
                    <a:lnR>
                      <a:noFill/>
                    </a:lnR>
                    <a:lnT>
                      <a:noFill/>
                    </a:lnT>
                    <a:lnB>
                      <a:noFill/>
                    </a:lnB>
                  </a:tcPr>
                </a:tc>
                <a:tc>
                  <a:txBody>
                    <a:bodyPr/>
                    <a:lstStyle/>
                    <a:p>
                      <a:r>
                        <a:rPr lang="en-GB" sz="1800" dirty="0"/>
                        <a:t>0.6768</a:t>
                      </a:r>
                    </a:p>
                  </a:txBody>
                  <a:tcPr anchor="ctr">
                    <a:lnL>
                      <a:noFill/>
                    </a:lnL>
                    <a:lnR>
                      <a:noFill/>
                    </a:lnR>
                    <a:lnT>
                      <a:noFill/>
                    </a:lnT>
                    <a:lnB>
                      <a:noFill/>
                    </a:lnB>
                  </a:tcPr>
                </a:tc>
                <a:tc>
                  <a:txBody>
                    <a:bodyPr/>
                    <a:lstStyle/>
                    <a:p>
                      <a:r>
                        <a:rPr lang="en-GB" sz="1800" dirty="0"/>
                        <a:t>0.6274</a:t>
                      </a:r>
                    </a:p>
                  </a:txBody>
                  <a:tcPr anchor="ctr">
                    <a:lnL>
                      <a:noFill/>
                    </a:lnL>
                    <a:lnR>
                      <a:noFill/>
                    </a:lnR>
                    <a:lnT>
                      <a:noFill/>
                    </a:lnT>
                    <a:lnB>
                      <a:noFill/>
                    </a:lnB>
                  </a:tcPr>
                </a:tc>
                <a:tc>
                  <a:txBody>
                    <a:bodyPr/>
                    <a:lstStyle/>
                    <a:p>
                      <a:r>
                        <a:rPr lang="en-GB" sz="1800" dirty="0"/>
                        <a:t>0.5820</a:t>
                      </a:r>
                    </a:p>
                  </a:txBody>
                  <a:tcPr anchor="ctr">
                    <a:lnL>
                      <a:noFill/>
                    </a:lnL>
                    <a:lnR>
                      <a:noFill/>
                    </a:lnR>
                    <a:lnT>
                      <a:noFill/>
                    </a:lnT>
                    <a:lnB>
                      <a:noFill/>
                    </a:lnB>
                  </a:tcPr>
                </a:tc>
                <a:tc>
                  <a:txBody>
                    <a:bodyPr/>
                    <a:lstStyle/>
                    <a:p>
                      <a:r>
                        <a:rPr lang="en-GB" sz="1800" dirty="0"/>
                        <a:t>0.5403</a:t>
                      </a:r>
                    </a:p>
                  </a:txBody>
                  <a:tcPr anchor="ctr">
                    <a:lnL>
                      <a:noFill/>
                    </a:lnL>
                    <a:lnR>
                      <a:noFill/>
                    </a:lnR>
                    <a:lnT>
                      <a:noFill/>
                    </a:lnT>
                    <a:lnB>
                      <a:noFill/>
                    </a:lnB>
                  </a:tcPr>
                </a:tc>
                <a:tc>
                  <a:txBody>
                    <a:bodyPr/>
                    <a:lstStyle/>
                    <a:p>
                      <a:r>
                        <a:rPr lang="en-GB" sz="1800" dirty="0"/>
                        <a:t>0.5019</a:t>
                      </a:r>
                    </a:p>
                  </a:txBody>
                  <a:tcPr anchor="ctr">
                    <a:lnL>
                      <a:noFill/>
                    </a:lnL>
                    <a:lnR>
                      <a:noFill/>
                    </a:lnR>
                    <a:lnT>
                      <a:noFill/>
                    </a:lnT>
                    <a:lnB>
                      <a:noFill/>
                    </a:lnB>
                  </a:tcPr>
                </a:tc>
                <a:tc>
                  <a:txBody>
                    <a:bodyPr/>
                    <a:lstStyle/>
                    <a:p>
                      <a:r>
                        <a:rPr lang="en-GB" sz="1800" dirty="0"/>
                        <a:t>0.4665</a:t>
                      </a:r>
                    </a:p>
                  </a:txBody>
                  <a:tcPr anchor="ctr">
                    <a:lnL>
                      <a:noFill/>
                    </a:lnL>
                    <a:lnR>
                      <a:noFill/>
                    </a:lnR>
                    <a:lnT>
                      <a:noFill/>
                    </a:lnT>
                    <a:lnB>
                      <a:noFill/>
                    </a:lnB>
                  </a:tcPr>
                </a:tc>
                <a:extLst>
                  <a:ext uri="{0D108BD9-81ED-4DB2-BD59-A6C34878D82A}">
                    <a16:rowId xmlns:a16="http://schemas.microsoft.com/office/drawing/2014/main" val="772363487"/>
                  </a:ext>
                </a:extLst>
              </a:tr>
              <a:tr h="365760">
                <a:tc>
                  <a:txBody>
                    <a:bodyPr/>
                    <a:lstStyle/>
                    <a:p>
                      <a:r>
                        <a:rPr lang="en-GB" sz="1800" dirty="0"/>
                        <a:t>9</a:t>
                      </a:r>
                    </a:p>
                  </a:txBody>
                  <a:tcPr anchor="ctr">
                    <a:lnL>
                      <a:noFill/>
                    </a:lnL>
                    <a:lnR>
                      <a:noFill/>
                    </a:lnR>
                    <a:lnT>
                      <a:noFill/>
                    </a:lnT>
                    <a:lnB>
                      <a:noFill/>
                    </a:lnB>
                  </a:tcPr>
                </a:tc>
                <a:tc>
                  <a:txBody>
                    <a:bodyPr/>
                    <a:lstStyle/>
                    <a:p>
                      <a:r>
                        <a:rPr lang="en-GB" sz="1800" dirty="0"/>
                        <a:t>0.9143</a:t>
                      </a:r>
                    </a:p>
                  </a:txBody>
                  <a:tcPr anchor="ctr">
                    <a:lnL>
                      <a:noFill/>
                    </a:lnL>
                    <a:lnR>
                      <a:noFill/>
                    </a:lnR>
                    <a:lnT>
                      <a:noFill/>
                    </a:lnT>
                    <a:lnB>
                      <a:noFill/>
                    </a:lnB>
                  </a:tcPr>
                </a:tc>
                <a:tc>
                  <a:txBody>
                    <a:bodyPr/>
                    <a:lstStyle/>
                    <a:p>
                      <a:r>
                        <a:rPr lang="en-GB" sz="1800" dirty="0"/>
                        <a:t>0.8368</a:t>
                      </a:r>
                    </a:p>
                  </a:txBody>
                  <a:tcPr anchor="ctr">
                    <a:lnL>
                      <a:noFill/>
                    </a:lnL>
                    <a:lnR>
                      <a:noFill/>
                    </a:lnR>
                    <a:lnT>
                      <a:noFill/>
                    </a:lnT>
                    <a:lnB>
                      <a:noFill/>
                    </a:lnB>
                  </a:tcPr>
                </a:tc>
                <a:tc>
                  <a:txBody>
                    <a:bodyPr/>
                    <a:lstStyle/>
                    <a:p>
                      <a:r>
                        <a:rPr lang="en-GB" sz="1800" dirty="0"/>
                        <a:t>0.7664</a:t>
                      </a:r>
                    </a:p>
                  </a:txBody>
                  <a:tcPr anchor="ctr">
                    <a:lnL>
                      <a:noFill/>
                    </a:lnL>
                    <a:lnR>
                      <a:noFill/>
                    </a:lnR>
                    <a:lnT>
                      <a:noFill/>
                    </a:lnT>
                    <a:lnB>
                      <a:noFill/>
                    </a:lnB>
                  </a:tcPr>
                </a:tc>
                <a:tc>
                  <a:txBody>
                    <a:bodyPr/>
                    <a:lstStyle/>
                    <a:p>
                      <a:r>
                        <a:rPr lang="en-GB" sz="1800" dirty="0"/>
                        <a:t>0.7026</a:t>
                      </a:r>
                    </a:p>
                  </a:txBody>
                  <a:tcPr anchor="ctr">
                    <a:lnL>
                      <a:noFill/>
                    </a:lnL>
                    <a:lnR>
                      <a:noFill/>
                    </a:lnR>
                    <a:lnT>
                      <a:noFill/>
                    </a:lnT>
                    <a:lnB>
                      <a:noFill/>
                    </a:lnB>
                  </a:tcPr>
                </a:tc>
                <a:tc>
                  <a:txBody>
                    <a:bodyPr/>
                    <a:lstStyle/>
                    <a:p>
                      <a:r>
                        <a:rPr lang="en-GB" sz="1800" dirty="0"/>
                        <a:t>0.6446</a:t>
                      </a:r>
                    </a:p>
                  </a:txBody>
                  <a:tcPr anchor="ctr">
                    <a:lnL>
                      <a:noFill/>
                    </a:lnL>
                    <a:lnR>
                      <a:noFill/>
                    </a:lnR>
                    <a:lnT>
                      <a:noFill/>
                    </a:lnT>
                    <a:lnB>
                      <a:noFill/>
                    </a:lnB>
                  </a:tcPr>
                </a:tc>
                <a:tc>
                  <a:txBody>
                    <a:bodyPr/>
                    <a:lstStyle/>
                    <a:p>
                      <a:r>
                        <a:rPr lang="en-GB" sz="1800" dirty="0"/>
                        <a:t>0.5919</a:t>
                      </a:r>
                    </a:p>
                  </a:txBody>
                  <a:tcPr anchor="ctr">
                    <a:lnL>
                      <a:noFill/>
                    </a:lnL>
                    <a:lnR>
                      <a:noFill/>
                    </a:lnR>
                    <a:lnT>
                      <a:noFill/>
                    </a:lnT>
                    <a:lnB>
                      <a:noFill/>
                    </a:lnB>
                  </a:tcPr>
                </a:tc>
                <a:tc>
                  <a:txBody>
                    <a:bodyPr/>
                    <a:lstStyle/>
                    <a:p>
                      <a:r>
                        <a:rPr lang="en-GB" sz="1800" dirty="0"/>
                        <a:t>0.5439</a:t>
                      </a:r>
                    </a:p>
                  </a:txBody>
                  <a:tcPr anchor="ctr">
                    <a:lnL>
                      <a:noFill/>
                    </a:lnL>
                    <a:lnR>
                      <a:noFill/>
                    </a:lnR>
                    <a:lnT>
                      <a:noFill/>
                    </a:lnT>
                    <a:lnB>
                      <a:noFill/>
                    </a:lnB>
                  </a:tcPr>
                </a:tc>
                <a:tc>
                  <a:txBody>
                    <a:bodyPr/>
                    <a:lstStyle/>
                    <a:p>
                      <a:r>
                        <a:rPr lang="en-GB" sz="1800" dirty="0"/>
                        <a:t>0.5002</a:t>
                      </a:r>
                    </a:p>
                  </a:txBody>
                  <a:tcPr anchor="ctr">
                    <a:lnL>
                      <a:noFill/>
                    </a:lnL>
                    <a:lnR>
                      <a:noFill/>
                    </a:lnR>
                    <a:lnT>
                      <a:noFill/>
                    </a:lnT>
                    <a:lnB>
                      <a:noFill/>
                    </a:lnB>
                  </a:tcPr>
                </a:tc>
                <a:tc>
                  <a:txBody>
                    <a:bodyPr/>
                    <a:lstStyle/>
                    <a:p>
                      <a:r>
                        <a:rPr lang="en-GB" sz="1800" dirty="0"/>
                        <a:t>0.4604</a:t>
                      </a:r>
                    </a:p>
                  </a:txBody>
                  <a:tcPr anchor="ctr">
                    <a:lnL>
                      <a:noFill/>
                    </a:lnL>
                    <a:lnR>
                      <a:noFill/>
                    </a:lnR>
                    <a:lnT>
                      <a:noFill/>
                    </a:lnT>
                    <a:lnB>
                      <a:noFill/>
                    </a:lnB>
                  </a:tcPr>
                </a:tc>
                <a:tc>
                  <a:txBody>
                    <a:bodyPr/>
                    <a:lstStyle/>
                    <a:p>
                      <a:r>
                        <a:rPr lang="en-GB" sz="1800" dirty="0"/>
                        <a:t>0.4241</a:t>
                      </a:r>
                    </a:p>
                  </a:txBody>
                  <a:tcPr anchor="ctr">
                    <a:lnL>
                      <a:noFill/>
                    </a:lnL>
                    <a:lnR>
                      <a:noFill/>
                    </a:lnR>
                    <a:lnT>
                      <a:noFill/>
                    </a:lnT>
                    <a:lnB>
                      <a:noFill/>
                    </a:lnB>
                  </a:tcPr>
                </a:tc>
                <a:extLst>
                  <a:ext uri="{0D108BD9-81ED-4DB2-BD59-A6C34878D82A}">
                    <a16:rowId xmlns:a16="http://schemas.microsoft.com/office/drawing/2014/main" val="2412475916"/>
                  </a:ext>
                </a:extLst>
              </a:tr>
              <a:tr h="365760">
                <a:tc>
                  <a:txBody>
                    <a:bodyPr/>
                    <a:lstStyle/>
                    <a:p>
                      <a:r>
                        <a:rPr lang="en-GB" sz="1800" dirty="0"/>
                        <a:t>10</a:t>
                      </a:r>
                    </a:p>
                  </a:txBody>
                  <a:tcPr anchor="ctr">
                    <a:lnL>
                      <a:noFill/>
                    </a:lnL>
                    <a:lnR>
                      <a:noFill/>
                    </a:lnR>
                    <a:lnT>
                      <a:noFill/>
                    </a:lnT>
                    <a:lnB>
                      <a:noFill/>
                    </a:lnB>
                  </a:tcPr>
                </a:tc>
                <a:tc>
                  <a:txBody>
                    <a:bodyPr/>
                    <a:lstStyle/>
                    <a:p>
                      <a:r>
                        <a:rPr lang="en-GB" sz="1800" dirty="0"/>
                        <a:t>0.9053</a:t>
                      </a:r>
                    </a:p>
                  </a:txBody>
                  <a:tcPr anchor="ctr">
                    <a:lnL>
                      <a:noFill/>
                    </a:lnL>
                    <a:lnR>
                      <a:noFill/>
                    </a:lnR>
                    <a:lnT>
                      <a:noFill/>
                    </a:lnT>
                    <a:lnB>
                      <a:noFill/>
                    </a:lnB>
                  </a:tcPr>
                </a:tc>
                <a:tc>
                  <a:txBody>
                    <a:bodyPr/>
                    <a:lstStyle/>
                    <a:p>
                      <a:r>
                        <a:rPr lang="en-GB" sz="1800" dirty="0"/>
                        <a:t>0.8203</a:t>
                      </a:r>
                    </a:p>
                  </a:txBody>
                  <a:tcPr anchor="ctr">
                    <a:lnL>
                      <a:noFill/>
                    </a:lnL>
                    <a:lnR>
                      <a:noFill/>
                    </a:lnR>
                    <a:lnT>
                      <a:noFill/>
                    </a:lnT>
                    <a:lnB>
                      <a:noFill/>
                    </a:lnB>
                  </a:tcPr>
                </a:tc>
                <a:tc>
                  <a:txBody>
                    <a:bodyPr/>
                    <a:lstStyle/>
                    <a:p>
                      <a:r>
                        <a:rPr lang="en-GB" sz="1800" dirty="0"/>
                        <a:t>0.7441</a:t>
                      </a:r>
                    </a:p>
                  </a:txBody>
                  <a:tcPr anchor="ctr">
                    <a:lnL>
                      <a:noFill/>
                    </a:lnL>
                    <a:lnR>
                      <a:noFill/>
                    </a:lnR>
                    <a:lnT>
                      <a:noFill/>
                    </a:lnT>
                    <a:lnB>
                      <a:noFill/>
                    </a:lnB>
                  </a:tcPr>
                </a:tc>
                <a:tc>
                  <a:txBody>
                    <a:bodyPr/>
                    <a:lstStyle/>
                    <a:p>
                      <a:r>
                        <a:rPr lang="en-GB" sz="1800" dirty="0"/>
                        <a:t>0.6756</a:t>
                      </a:r>
                    </a:p>
                  </a:txBody>
                  <a:tcPr anchor="ctr">
                    <a:lnL>
                      <a:noFill/>
                    </a:lnL>
                    <a:lnR>
                      <a:noFill/>
                    </a:lnR>
                    <a:lnT>
                      <a:noFill/>
                    </a:lnT>
                    <a:lnB>
                      <a:noFill/>
                    </a:lnB>
                  </a:tcPr>
                </a:tc>
                <a:tc>
                  <a:txBody>
                    <a:bodyPr/>
                    <a:lstStyle/>
                    <a:p>
                      <a:r>
                        <a:rPr lang="en-GB" sz="1800" dirty="0"/>
                        <a:t>0.6139</a:t>
                      </a:r>
                    </a:p>
                  </a:txBody>
                  <a:tcPr anchor="ctr">
                    <a:lnL>
                      <a:noFill/>
                    </a:lnL>
                    <a:lnR>
                      <a:noFill/>
                    </a:lnR>
                    <a:lnT>
                      <a:noFill/>
                    </a:lnT>
                    <a:lnB>
                      <a:noFill/>
                    </a:lnB>
                  </a:tcPr>
                </a:tc>
                <a:tc>
                  <a:txBody>
                    <a:bodyPr/>
                    <a:lstStyle/>
                    <a:p>
                      <a:r>
                        <a:rPr lang="en-GB" sz="1800" dirty="0"/>
                        <a:t>0.5584</a:t>
                      </a:r>
                    </a:p>
                  </a:txBody>
                  <a:tcPr anchor="ctr">
                    <a:lnL>
                      <a:noFill/>
                    </a:lnL>
                    <a:lnR>
                      <a:noFill/>
                    </a:lnR>
                    <a:lnT>
                      <a:noFill/>
                    </a:lnT>
                    <a:lnB>
                      <a:noFill/>
                    </a:lnB>
                  </a:tcPr>
                </a:tc>
                <a:tc>
                  <a:txBody>
                    <a:bodyPr/>
                    <a:lstStyle/>
                    <a:p>
                      <a:r>
                        <a:rPr lang="en-GB" sz="1800" dirty="0"/>
                        <a:t>0.5083</a:t>
                      </a:r>
                    </a:p>
                  </a:txBody>
                  <a:tcPr anchor="ctr">
                    <a:lnL>
                      <a:noFill/>
                    </a:lnL>
                    <a:lnR>
                      <a:noFill/>
                    </a:lnR>
                    <a:lnT>
                      <a:noFill/>
                    </a:lnT>
                    <a:lnB>
                      <a:noFill/>
                    </a:lnB>
                  </a:tcPr>
                </a:tc>
                <a:tc>
                  <a:txBody>
                    <a:bodyPr/>
                    <a:lstStyle/>
                    <a:p>
                      <a:r>
                        <a:rPr lang="en-GB" sz="1800" dirty="0"/>
                        <a:t>0.4632</a:t>
                      </a:r>
                    </a:p>
                  </a:txBody>
                  <a:tcPr anchor="ctr">
                    <a:lnL>
                      <a:noFill/>
                    </a:lnL>
                    <a:lnR>
                      <a:noFill/>
                    </a:lnR>
                    <a:lnT>
                      <a:noFill/>
                    </a:lnT>
                    <a:lnB>
                      <a:noFill/>
                    </a:lnB>
                  </a:tcPr>
                </a:tc>
                <a:tc>
                  <a:txBody>
                    <a:bodyPr/>
                    <a:lstStyle/>
                    <a:p>
                      <a:r>
                        <a:rPr lang="en-GB" sz="1800" dirty="0"/>
                        <a:t>0.4224</a:t>
                      </a:r>
                    </a:p>
                  </a:txBody>
                  <a:tcPr anchor="ctr">
                    <a:lnL>
                      <a:noFill/>
                    </a:lnL>
                    <a:lnR>
                      <a:noFill/>
                    </a:lnR>
                    <a:lnT>
                      <a:noFill/>
                    </a:lnT>
                    <a:lnB>
                      <a:noFill/>
                    </a:lnB>
                  </a:tcPr>
                </a:tc>
                <a:tc>
                  <a:txBody>
                    <a:bodyPr/>
                    <a:lstStyle/>
                    <a:p>
                      <a:r>
                        <a:rPr lang="en-GB" sz="1800" dirty="0"/>
                        <a:t>0.3855</a:t>
                      </a:r>
                    </a:p>
                  </a:txBody>
                  <a:tcPr anchor="ctr">
                    <a:lnL>
                      <a:noFill/>
                    </a:lnL>
                    <a:lnR>
                      <a:noFill/>
                    </a:lnR>
                    <a:lnT>
                      <a:noFill/>
                    </a:lnT>
                    <a:lnB>
                      <a:noFill/>
                    </a:lnB>
                  </a:tcPr>
                </a:tc>
                <a:extLst>
                  <a:ext uri="{0D108BD9-81ED-4DB2-BD59-A6C34878D82A}">
                    <a16:rowId xmlns:a16="http://schemas.microsoft.com/office/drawing/2014/main" val="772243608"/>
                  </a:ext>
                </a:extLst>
              </a:tr>
            </a:tbl>
          </a:graphicData>
        </a:graphic>
      </p:graphicFrame>
    </p:spTree>
    <p:extLst>
      <p:ext uri="{BB962C8B-B14F-4D97-AF65-F5344CB8AC3E}">
        <p14:creationId xmlns:p14="http://schemas.microsoft.com/office/powerpoint/2010/main" val="293539339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98B41-A42E-47DD-9565-E6B1803642B5}"/>
              </a:ext>
            </a:extLst>
          </p:cNvPr>
          <p:cNvSpPr>
            <a:spLocks noGrp="1"/>
          </p:cNvSpPr>
          <p:nvPr>
            <p:ph type="title"/>
          </p:nvPr>
        </p:nvSpPr>
        <p:spPr/>
        <p:txBody>
          <a:bodyPr/>
          <a:lstStyle/>
          <a:p>
            <a:r>
              <a:rPr lang="en-GB" dirty="0"/>
              <a:t>NVP computations of project A</a:t>
            </a:r>
          </a:p>
        </p:txBody>
      </p:sp>
      <p:sp>
        <p:nvSpPr>
          <p:cNvPr id="3" name="Content Placeholder 2">
            <a:extLst>
              <a:ext uri="{FF2B5EF4-FFF2-40B4-BE49-F238E27FC236}">
                <a16:creationId xmlns:a16="http://schemas.microsoft.com/office/drawing/2014/main" id="{509CE2C0-CA6C-4428-8E9A-0FDA5F655180}"/>
              </a:ext>
            </a:extLst>
          </p:cNvPr>
          <p:cNvSpPr>
            <a:spLocks noGrp="1"/>
          </p:cNvSpPr>
          <p:nvPr>
            <p:ph idx="1"/>
          </p:nvPr>
        </p:nvSpPr>
        <p:spPr/>
        <p:txBody>
          <a:bodyPr/>
          <a:lstStyle/>
          <a:p>
            <a:r>
              <a:rPr lang="en-GB" dirty="0"/>
              <a:t>Year 0 representation the initial investment of f $1,250,00</a:t>
            </a:r>
          </a:p>
          <a:p>
            <a:r>
              <a:rPr lang="en-GB" dirty="0"/>
              <a:t>The excel computations are as follows </a:t>
            </a:r>
          </a:p>
          <a:p>
            <a:r>
              <a:rPr lang="en-GB" dirty="0"/>
              <a:t>NVP for project A would be total discounted cash flows less initial investment. The NVP is $ 898,595.00</a:t>
            </a:r>
          </a:p>
          <a:p>
            <a:endParaRPr lang="en-GB" dirty="0"/>
          </a:p>
          <a:p>
            <a:endParaRPr lang="en-GB" dirty="0"/>
          </a:p>
        </p:txBody>
      </p:sp>
      <p:graphicFrame>
        <p:nvGraphicFramePr>
          <p:cNvPr id="6" name="Table 5">
            <a:extLst>
              <a:ext uri="{FF2B5EF4-FFF2-40B4-BE49-F238E27FC236}">
                <a16:creationId xmlns:a16="http://schemas.microsoft.com/office/drawing/2014/main" id="{12C27F11-08F1-4E5A-9C4D-75441AA75FA1}"/>
              </a:ext>
            </a:extLst>
          </p:cNvPr>
          <p:cNvGraphicFramePr>
            <a:graphicFrameLocks noGrp="1"/>
          </p:cNvGraphicFramePr>
          <p:nvPr>
            <p:extLst>
              <p:ext uri="{D42A27DB-BD31-4B8C-83A1-F6EECF244321}">
                <p14:modId xmlns:p14="http://schemas.microsoft.com/office/powerpoint/2010/main" val="2328968380"/>
              </p:ext>
            </p:extLst>
          </p:nvPr>
        </p:nvGraphicFramePr>
        <p:xfrm>
          <a:off x="1674055" y="3812345"/>
          <a:ext cx="8764173" cy="2912013"/>
        </p:xfrm>
        <a:graphic>
          <a:graphicData uri="http://schemas.openxmlformats.org/drawingml/2006/table">
            <a:tbl>
              <a:tblPr/>
              <a:tblGrid>
                <a:gridCol w="2863697">
                  <a:extLst>
                    <a:ext uri="{9D8B030D-6E8A-4147-A177-3AD203B41FA5}">
                      <a16:colId xmlns:a16="http://schemas.microsoft.com/office/drawing/2014/main" val="1431809487"/>
                    </a:ext>
                  </a:extLst>
                </a:gridCol>
                <a:gridCol w="2053366">
                  <a:extLst>
                    <a:ext uri="{9D8B030D-6E8A-4147-A177-3AD203B41FA5}">
                      <a16:colId xmlns:a16="http://schemas.microsoft.com/office/drawing/2014/main" val="1382319066"/>
                    </a:ext>
                  </a:extLst>
                </a:gridCol>
                <a:gridCol w="1652134">
                  <a:extLst>
                    <a:ext uri="{9D8B030D-6E8A-4147-A177-3AD203B41FA5}">
                      <a16:colId xmlns:a16="http://schemas.microsoft.com/office/drawing/2014/main" val="2551872472"/>
                    </a:ext>
                  </a:extLst>
                </a:gridCol>
                <a:gridCol w="2194976">
                  <a:extLst>
                    <a:ext uri="{9D8B030D-6E8A-4147-A177-3AD203B41FA5}">
                      <a16:colId xmlns:a16="http://schemas.microsoft.com/office/drawing/2014/main" val="1726186142"/>
                    </a:ext>
                  </a:extLst>
                </a:gridCol>
              </a:tblGrid>
              <a:tr h="224001">
                <a:tc>
                  <a:txBody>
                    <a:bodyPr/>
                    <a:lstStyle/>
                    <a:p>
                      <a:pPr algn="l" fontAlgn="b"/>
                      <a:r>
                        <a:rPr lang="en-GB" sz="1100" b="0" i="0" u="none" strike="noStrike" dirty="0">
                          <a:solidFill>
                            <a:srgbClr val="000000"/>
                          </a:solidFill>
                          <a:effectLst/>
                          <a:latin typeface="Calibri" panose="020F0502020204030204" pitchFamily="34" charset="0"/>
                        </a:rPr>
                        <a:t> cashflow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project A </a:t>
                      </a:r>
                    </a:p>
                  </a:txBody>
                  <a:tcPr marL="9525" marR="9525" marT="9525"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 Discounted factor @4%  </a:t>
                      </a:r>
                    </a:p>
                  </a:txBody>
                  <a:tcPr marL="9525" marR="9525" marT="9525"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866345778"/>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0 </a:t>
                      </a: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extLst>
                  <a:ext uri="{0D108BD9-81ED-4DB2-BD59-A6C34878D82A}">
                    <a16:rowId xmlns:a16="http://schemas.microsoft.com/office/drawing/2014/main" val="2365253026"/>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1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0.96150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240,375.00 </a:t>
                      </a:r>
                    </a:p>
                  </a:txBody>
                  <a:tcPr marL="9525" marR="9525" marT="9525" marB="0" anchor="b">
                    <a:lnL>
                      <a:noFill/>
                    </a:lnL>
                    <a:lnR>
                      <a:noFill/>
                    </a:lnR>
                    <a:lnT>
                      <a:noFill/>
                    </a:lnT>
                    <a:lnB>
                      <a:noFill/>
                    </a:lnB>
                  </a:tcPr>
                </a:tc>
                <a:extLst>
                  <a:ext uri="{0D108BD9-81ED-4DB2-BD59-A6C34878D82A}">
                    <a16:rowId xmlns:a16="http://schemas.microsoft.com/office/drawing/2014/main" val="2488621870"/>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2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0.92460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231,150.00 </a:t>
                      </a:r>
                    </a:p>
                  </a:txBody>
                  <a:tcPr marL="9525" marR="9525" marT="9525" marB="0" anchor="b">
                    <a:lnL>
                      <a:noFill/>
                    </a:lnL>
                    <a:lnR>
                      <a:noFill/>
                    </a:lnR>
                    <a:lnT>
                      <a:noFill/>
                    </a:lnT>
                    <a:lnB>
                      <a:noFill/>
                    </a:lnB>
                  </a:tcPr>
                </a:tc>
                <a:extLst>
                  <a:ext uri="{0D108BD9-81ED-4DB2-BD59-A6C34878D82A}">
                    <a16:rowId xmlns:a16="http://schemas.microsoft.com/office/drawing/2014/main" val="395734496"/>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3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0.88900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222,250.00 </a:t>
                      </a:r>
                    </a:p>
                  </a:txBody>
                  <a:tcPr marL="9525" marR="9525" marT="9525" marB="0" anchor="b">
                    <a:lnL>
                      <a:noFill/>
                    </a:lnL>
                    <a:lnR>
                      <a:noFill/>
                    </a:lnR>
                    <a:lnT>
                      <a:noFill/>
                    </a:lnT>
                    <a:lnB>
                      <a:noFill/>
                    </a:lnB>
                  </a:tcPr>
                </a:tc>
                <a:extLst>
                  <a:ext uri="{0D108BD9-81ED-4DB2-BD59-A6C34878D82A}">
                    <a16:rowId xmlns:a16="http://schemas.microsoft.com/office/drawing/2014/main" val="1375078973"/>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4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0.85480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213,700.00 </a:t>
                      </a:r>
                    </a:p>
                  </a:txBody>
                  <a:tcPr marL="9525" marR="9525" marT="9525" marB="0" anchor="b">
                    <a:lnL>
                      <a:noFill/>
                    </a:lnL>
                    <a:lnR>
                      <a:noFill/>
                    </a:lnR>
                    <a:lnT>
                      <a:noFill/>
                    </a:lnT>
                    <a:lnB>
                      <a:noFill/>
                    </a:lnB>
                  </a:tcPr>
                </a:tc>
                <a:extLst>
                  <a:ext uri="{0D108BD9-81ED-4DB2-BD59-A6C34878D82A}">
                    <a16:rowId xmlns:a16="http://schemas.microsoft.com/office/drawing/2014/main" val="1212013448"/>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5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0.82190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328,760.00 </a:t>
                      </a:r>
                    </a:p>
                  </a:txBody>
                  <a:tcPr marL="9525" marR="9525" marT="9525" marB="0" anchor="b">
                    <a:lnL>
                      <a:noFill/>
                    </a:lnL>
                    <a:lnR>
                      <a:noFill/>
                    </a:lnR>
                    <a:lnT>
                      <a:noFill/>
                    </a:lnT>
                    <a:lnB>
                      <a:noFill/>
                    </a:lnB>
                  </a:tcPr>
                </a:tc>
                <a:extLst>
                  <a:ext uri="{0D108BD9-81ED-4DB2-BD59-A6C34878D82A}">
                    <a16:rowId xmlns:a16="http://schemas.microsoft.com/office/drawing/2014/main" val="710224377"/>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6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0.79030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316,120.00 </a:t>
                      </a:r>
                    </a:p>
                  </a:txBody>
                  <a:tcPr marL="9525" marR="9525" marT="9525" marB="0" anchor="b">
                    <a:lnL>
                      <a:noFill/>
                    </a:lnL>
                    <a:lnR>
                      <a:noFill/>
                    </a:lnR>
                    <a:lnT>
                      <a:noFill/>
                    </a:lnT>
                    <a:lnB>
                      <a:noFill/>
                    </a:lnB>
                  </a:tcPr>
                </a:tc>
                <a:extLst>
                  <a:ext uri="{0D108BD9-81ED-4DB2-BD59-A6C34878D82A}">
                    <a16:rowId xmlns:a16="http://schemas.microsoft.com/office/drawing/2014/main" val="160290377"/>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7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0.75990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303,960.00 </a:t>
                      </a:r>
                    </a:p>
                  </a:txBody>
                  <a:tcPr marL="9525" marR="9525" marT="9525" marB="0" anchor="b">
                    <a:lnL>
                      <a:noFill/>
                    </a:lnL>
                    <a:lnR>
                      <a:noFill/>
                    </a:lnR>
                    <a:lnT>
                      <a:noFill/>
                    </a:lnT>
                    <a:lnB>
                      <a:noFill/>
                    </a:lnB>
                  </a:tcPr>
                </a:tc>
                <a:extLst>
                  <a:ext uri="{0D108BD9-81ED-4DB2-BD59-A6C34878D82A}">
                    <a16:rowId xmlns:a16="http://schemas.microsoft.com/office/drawing/2014/main" val="465439601"/>
                  </a:ext>
                </a:extLst>
              </a:tr>
              <a:tr h="224001">
                <a:tc>
                  <a:txBody>
                    <a:bodyPr/>
                    <a:lstStyle/>
                    <a:p>
                      <a:pPr algn="l" fontAlgn="b"/>
                      <a:r>
                        <a:rPr lang="en-GB" sz="1100" b="0" i="0" u="none" strike="noStrike" dirty="0">
                          <a:solidFill>
                            <a:srgbClr val="000000"/>
                          </a:solidFill>
                          <a:effectLst/>
                          <a:latin typeface="Calibri" panose="020F0502020204030204" pitchFamily="34" charset="0"/>
                        </a:rPr>
                        <a:t> year 8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0.73070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292,280.00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9472328"/>
                  </a:ext>
                </a:extLst>
              </a:tr>
              <a:tr h="224001">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898,595.00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5178153"/>
                  </a:ext>
                </a:extLst>
              </a:tr>
              <a:tr h="224001">
                <a:tc>
                  <a:txBody>
                    <a:bodyPr/>
                    <a:lstStyle/>
                    <a:p>
                      <a:pPr algn="l" fontAlgn="b"/>
                      <a:r>
                        <a:rPr lang="en-GB" sz="1100" b="0" i="0" u="none" strike="noStrike" dirty="0">
                          <a:solidFill>
                            <a:srgbClr val="000000"/>
                          </a:solidFill>
                          <a:effectLst/>
                          <a:latin typeface="Calibri" panose="020F0502020204030204" pitchFamily="34" charset="0"/>
                        </a:rPr>
                        <a:t>cost of capital  4%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24482674"/>
                  </a:ext>
                </a:extLst>
              </a:tr>
              <a:tr h="224001">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Accept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positive NVP</a:t>
                      </a:r>
                    </a:p>
                  </a:txBody>
                  <a:tcPr marL="9525" marR="9525" marT="9525" marB="0" anchor="b">
                    <a:lnL>
                      <a:noFill/>
                    </a:lnL>
                    <a:lnR>
                      <a:noFill/>
                    </a:lnR>
                    <a:lnT>
                      <a:noFill/>
                    </a:lnT>
                    <a:lnB>
                      <a:noFill/>
                    </a:lnB>
                  </a:tcPr>
                </a:tc>
                <a:extLst>
                  <a:ext uri="{0D108BD9-81ED-4DB2-BD59-A6C34878D82A}">
                    <a16:rowId xmlns:a16="http://schemas.microsoft.com/office/drawing/2014/main" val="3289541080"/>
                  </a:ext>
                </a:extLst>
              </a:tr>
            </a:tbl>
          </a:graphicData>
        </a:graphic>
      </p:graphicFrame>
    </p:spTree>
    <p:extLst>
      <p:ext uri="{BB962C8B-B14F-4D97-AF65-F5344CB8AC3E}">
        <p14:creationId xmlns:p14="http://schemas.microsoft.com/office/powerpoint/2010/main" val="125686758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3218B-A72D-4C75-BFF1-91FB9D2BC571}"/>
              </a:ext>
            </a:extLst>
          </p:cNvPr>
          <p:cNvSpPr>
            <a:spLocks noGrp="1"/>
          </p:cNvSpPr>
          <p:nvPr>
            <p:ph type="title"/>
          </p:nvPr>
        </p:nvSpPr>
        <p:spPr/>
        <p:txBody>
          <a:bodyPr/>
          <a:lstStyle/>
          <a:p>
            <a:r>
              <a:rPr lang="en-GB" dirty="0"/>
              <a:t>NVP computations of project B</a:t>
            </a:r>
          </a:p>
        </p:txBody>
      </p:sp>
      <p:graphicFrame>
        <p:nvGraphicFramePr>
          <p:cNvPr id="7" name="Content Placeholder 6">
            <a:extLst>
              <a:ext uri="{FF2B5EF4-FFF2-40B4-BE49-F238E27FC236}">
                <a16:creationId xmlns:a16="http://schemas.microsoft.com/office/drawing/2014/main" id="{1140F586-0E95-4C47-BE8B-AA72FA36D0AC}"/>
              </a:ext>
            </a:extLst>
          </p:cNvPr>
          <p:cNvGraphicFramePr>
            <a:graphicFrameLocks noGrp="1"/>
          </p:cNvGraphicFramePr>
          <p:nvPr>
            <p:ph idx="1"/>
            <p:extLst>
              <p:ext uri="{D42A27DB-BD31-4B8C-83A1-F6EECF244321}">
                <p14:modId xmlns:p14="http://schemas.microsoft.com/office/powerpoint/2010/main" val="705153041"/>
              </p:ext>
            </p:extLst>
          </p:nvPr>
        </p:nvGraphicFramePr>
        <p:xfrm>
          <a:off x="618977" y="1690689"/>
          <a:ext cx="9481624" cy="4555365"/>
        </p:xfrm>
        <a:graphic>
          <a:graphicData uri="http://schemas.openxmlformats.org/drawingml/2006/table">
            <a:tbl>
              <a:tblPr/>
              <a:tblGrid>
                <a:gridCol w="3089804">
                  <a:extLst>
                    <a:ext uri="{9D8B030D-6E8A-4147-A177-3AD203B41FA5}">
                      <a16:colId xmlns:a16="http://schemas.microsoft.com/office/drawing/2014/main" val="2535057335"/>
                    </a:ext>
                  </a:extLst>
                </a:gridCol>
                <a:gridCol w="2215492">
                  <a:extLst>
                    <a:ext uri="{9D8B030D-6E8A-4147-A177-3AD203B41FA5}">
                      <a16:colId xmlns:a16="http://schemas.microsoft.com/office/drawing/2014/main" val="1748029060"/>
                    </a:ext>
                  </a:extLst>
                </a:gridCol>
                <a:gridCol w="1799555">
                  <a:extLst>
                    <a:ext uri="{9D8B030D-6E8A-4147-A177-3AD203B41FA5}">
                      <a16:colId xmlns:a16="http://schemas.microsoft.com/office/drawing/2014/main" val="199314979"/>
                    </a:ext>
                  </a:extLst>
                </a:gridCol>
                <a:gridCol w="2376773">
                  <a:extLst>
                    <a:ext uri="{9D8B030D-6E8A-4147-A177-3AD203B41FA5}">
                      <a16:colId xmlns:a16="http://schemas.microsoft.com/office/drawing/2014/main" val="3316136500"/>
                    </a:ext>
                  </a:extLst>
                </a:gridCol>
              </a:tblGrid>
              <a:tr h="302682">
                <a:tc>
                  <a:txBody>
                    <a:bodyPr/>
                    <a:lstStyle/>
                    <a:p>
                      <a:pPr algn="l" fontAlgn="b"/>
                      <a:r>
                        <a:rPr lang="en-GB" sz="1100" b="0" i="0" u="none" strike="noStrike" dirty="0">
                          <a:solidFill>
                            <a:srgbClr val="000000"/>
                          </a:solidFill>
                          <a:effectLst/>
                          <a:latin typeface="Calibri" panose="020F0502020204030204" pitchFamily="34" charset="0"/>
                        </a:rPr>
                        <a:t>Project B NVP</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82503497"/>
                  </a:ext>
                </a:extLst>
              </a:tr>
              <a:tr h="302682">
                <a:tc>
                  <a:txBody>
                    <a:bodyPr/>
                    <a:lstStyle/>
                    <a:p>
                      <a:pPr algn="l" fontAlgn="b"/>
                      <a:r>
                        <a:rPr lang="en-GB" sz="1100" b="0" i="0" u="none" strike="noStrike" dirty="0">
                          <a:solidFill>
                            <a:srgbClr val="000000"/>
                          </a:solidFill>
                          <a:effectLst/>
                          <a:latin typeface="Calibri" panose="020F0502020204030204" pitchFamily="34" charset="0"/>
                        </a:rPr>
                        <a:t> cashflow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project B  </a:t>
                      </a:r>
                    </a:p>
                  </a:txBody>
                  <a:tcPr marL="9525" marR="9525" marT="9525"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 Discounted factor @ 8%  </a:t>
                      </a:r>
                    </a:p>
                  </a:txBody>
                  <a:tcPr marL="9525" marR="9525" marT="9525"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1067867323"/>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0 </a:t>
                      </a: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extLst>
                  <a:ext uri="{0D108BD9-81ED-4DB2-BD59-A6C34878D82A}">
                    <a16:rowId xmlns:a16="http://schemas.microsoft.com/office/drawing/2014/main" val="531948087"/>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1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0.92590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416,655.00 </a:t>
                      </a:r>
                    </a:p>
                  </a:txBody>
                  <a:tcPr marL="9525" marR="9525" marT="9525" marB="0" anchor="b">
                    <a:lnL>
                      <a:noFill/>
                    </a:lnL>
                    <a:lnR>
                      <a:noFill/>
                    </a:lnR>
                    <a:lnT>
                      <a:noFill/>
                    </a:lnT>
                    <a:lnB>
                      <a:noFill/>
                    </a:lnB>
                  </a:tcPr>
                </a:tc>
                <a:extLst>
                  <a:ext uri="{0D108BD9-81ED-4DB2-BD59-A6C34878D82A}">
                    <a16:rowId xmlns:a16="http://schemas.microsoft.com/office/drawing/2014/main" val="2270299614"/>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2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0.85730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385,785.00 </a:t>
                      </a:r>
                    </a:p>
                  </a:txBody>
                  <a:tcPr marL="9525" marR="9525" marT="9525" marB="0" anchor="b">
                    <a:lnL>
                      <a:noFill/>
                    </a:lnL>
                    <a:lnR>
                      <a:noFill/>
                    </a:lnR>
                    <a:lnT>
                      <a:noFill/>
                    </a:lnT>
                    <a:lnB>
                      <a:noFill/>
                    </a:lnB>
                  </a:tcPr>
                </a:tc>
                <a:extLst>
                  <a:ext uri="{0D108BD9-81ED-4DB2-BD59-A6C34878D82A}">
                    <a16:rowId xmlns:a16="http://schemas.microsoft.com/office/drawing/2014/main" val="3891853844"/>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3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0.79380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357,210.00 </a:t>
                      </a:r>
                    </a:p>
                  </a:txBody>
                  <a:tcPr marL="9525" marR="9525" marT="9525" marB="0" anchor="b">
                    <a:lnL>
                      <a:noFill/>
                    </a:lnL>
                    <a:lnR>
                      <a:noFill/>
                    </a:lnR>
                    <a:lnT>
                      <a:noFill/>
                    </a:lnT>
                    <a:lnB>
                      <a:noFill/>
                    </a:lnB>
                  </a:tcPr>
                </a:tc>
                <a:extLst>
                  <a:ext uri="{0D108BD9-81ED-4DB2-BD59-A6C34878D82A}">
                    <a16:rowId xmlns:a16="http://schemas.microsoft.com/office/drawing/2014/main" val="3719381766"/>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4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0.73500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330,750.00 </a:t>
                      </a:r>
                    </a:p>
                  </a:txBody>
                  <a:tcPr marL="9525" marR="9525" marT="9525" marB="0" anchor="b">
                    <a:lnL>
                      <a:noFill/>
                    </a:lnL>
                    <a:lnR>
                      <a:noFill/>
                    </a:lnR>
                    <a:lnT>
                      <a:noFill/>
                    </a:lnT>
                    <a:lnB>
                      <a:noFill/>
                    </a:lnB>
                  </a:tcPr>
                </a:tc>
                <a:extLst>
                  <a:ext uri="{0D108BD9-81ED-4DB2-BD59-A6C34878D82A}">
                    <a16:rowId xmlns:a16="http://schemas.microsoft.com/office/drawing/2014/main" val="3131682677"/>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5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0.68060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272,240.00 </a:t>
                      </a:r>
                    </a:p>
                  </a:txBody>
                  <a:tcPr marL="9525" marR="9525" marT="9525" marB="0" anchor="b">
                    <a:lnL>
                      <a:noFill/>
                    </a:lnL>
                    <a:lnR>
                      <a:noFill/>
                    </a:lnR>
                    <a:lnT>
                      <a:noFill/>
                    </a:lnT>
                    <a:lnB>
                      <a:noFill/>
                    </a:lnB>
                  </a:tcPr>
                </a:tc>
                <a:extLst>
                  <a:ext uri="{0D108BD9-81ED-4DB2-BD59-A6C34878D82A}">
                    <a16:rowId xmlns:a16="http://schemas.microsoft.com/office/drawing/2014/main" val="520681502"/>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6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0.63020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252,080.00 </a:t>
                      </a:r>
                    </a:p>
                  </a:txBody>
                  <a:tcPr marL="9525" marR="9525" marT="9525" marB="0" anchor="b">
                    <a:lnL>
                      <a:noFill/>
                    </a:lnL>
                    <a:lnR>
                      <a:noFill/>
                    </a:lnR>
                    <a:lnT>
                      <a:noFill/>
                    </a:lnT>
                    <a:lnB>
                      <a:noFill/>
                    </a:lnB>
                  </a:tcPr>
                </a:tc>
                <a:extLst>
                  <a:ext uri="{0D108BD9-81ED-4DB2-BD59-A6C34878D82A}">
                    <a16:rowId xmlns:a16="http://schemas.microsoft.com/office/drawing/2014/main" val="3199677846"/>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7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0.58350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233,400.00 </a:t>
                      </a:r>
                    </a:p>
                  </a:txBody>
                  <a:tcPr marL="9525" marR="9525" marT="9525" marB="0" anchor="b">
                    <a:lnL>
                      <a:noFill/>
                    </a:lnL>
                    <a:lnR>
                      <a:noFill/>
                    </a:lnR>
                    <a:lnT>
                      <a:noFill/>
                    </a:lnT>
                    <a:lnB>
                      <a:noFill/>
                    </a:lnB>
                  </a:tcPr>
                </a:tc>
                <a:extLst>
                  <a:ext uri="{0D108BD9-81ED-4DB2-BD59-A6C34878D82A}">
                    <a16:rowId xmlns:a16="http://schemas.microsoft.com/office/drawing/2014/main" val="3896960703"/>
                  </a:ext>
                </a:extLst>
              </a:tr>
              <a:tr h="302682">
                <a:tc>
                  <a:txBody>
                    <a:bodyPr/>
                    <a:lstStyle/>
                    <a:p>
                      <a:pPr algn="l" fontAlgn="b"/>
                      <a:r>
                        <a:rPr lang="en-GB" sz="1100" b="0" i="0" u="none" strike="noStrike" dirty="0">
                          <a:solidFill>
                            <a:srgbClr val="000000"/>
                          </a:solidFill>
                          <a:effectLst/>
                          <a:latin typeface="Calibri" panose="020F0502020204030204" pitchFamily="34" charset="0"/>
                        </a:rPr>
                        <a:t> year 8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0.54030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216,120.00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2955989"/>
                  </a:ext>
                </a:extLst>
              </a:tr>
              <a:tr h="317817">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1,214,240.00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4620212"/>
                  </a:ext>
                </a:extLst>
              </a:tr>
              <a:tr h="302682">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29865904"/>
                  </a:ext>
                </a:extLst>
              </a:tr>
              <a:tr h="302682">
                <a:tc gridSpan="2">
                  <a:txBody>
                    <a:bodyPr/>
                    <a:lstStyle/>
                    <a:p>
                      <a:pPr algn="l" fontAlgn="b"/>
                      <a:r>
                        <a:rPr lang="en-GB" sz="1100" b="0" i="0" u="none" strike="noStrike" dirty="0">
                          <a:solidFill>
                            <a:srgbClr val="000000"/>
                          </a:solidFill>
                          <a:effectLst/>
                          <a:latin typeface="Calibri" panose="020F0502020204030204" pitchFamily="34" charset="0"/>
                        </a:rPr>
                        <a:t> Cost of capital for project  B </a:t>
                      </a:r>
                    </a:p>
                  </a:txBody>
                  <a:tcPr marL="9525" marR="9525" marT="9525" marB="0" anchor="b">
                    <a:lnL>
                      <a:noFill/>
                    </a:lnL>
                    <a:lnR>
                      <a:noFill/>
                    </a:lnR>
                    <a:lnT>
                      <a:noFill/>
                    </a:lnT>
                    <a:lnB>
                      <a:noFill/>
                    </a:lnB>
                  </a:tcPr>
                </a:tc>
                <a:tc hMerge="1">
                  <a:txBody>
                    <a:bodyPr/>
                    <a:lstStyle/>
                    <a:p>
                      <a:endParaRPr lang="en-GB"/>
                    </a:p>
                  </a:txBody>
                  <a:tcPr/>
                </a:tc>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406788992"/>
                  </a:ext>
                </a:extLst>
              </a:tr>
              <a:tr h="302682">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Accept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positive NVP</a:t>
                      </a:r>
                    </a:p>
                  </a:txBody>
                  <a:tcPr marL="9525" marR="9525" marT="9525" marB="0" anchor="b">
                    <a:lnL>
                      <a:noFill/>
                    </a:lnL>
                    <a:lnR>
                      <a:noFill/>
                    </a:lnR>
                    <a:lnT>
                      <a:noFill/>
                    </a:lnT>
                    <a:lnB>
                      <a:noFill/>
                    </a:lnB>
                  </a:tcPr>
                </a:tc>
                <a:extLst>
                  <a:ext uri="{0D108BD9-81ED-4DB2-BD59-A6C34878D82A}">
                    <a16:rowId xmlns:a16="http://schemas.microsoft.com/office/drawing/2014/main" val="3737435078"/>
                  </a:ext>
                </a:extLst>
              </a:tr>
            </a:tbl>
          </a:graphicData>
        </a:graphic>
      </p:graphicFrame>
    </p:spTree>
    <p:extLst>
      <p:ext uri="{BB962C8B-B14F-4D97-AF65-F5344CB8AC3E}">
        <p14:creationId xmlns:p14="http://schemas.microsoft.com/office/powerpoint/2010/main" val="96231159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74F91-6A38-4BE9-9EDF-FA433AFF3B88}"/>
              </a:ext>
            </a:extLst>
          </p:cNvPr>
          <p:cNvSpPr>
            <a:spLocks noGrp="1"/>
          </p:cNvSpPr>
          <p:nvPr>
            <p:ph type="title"/>
          </p:nvPr>
        </p:nvSpPr>
        <p:spPr/>
        <p:txBody>
          <a:bodyPr/>
          <a:lstStyle/>
          <a:p>
            <a:r>
              <a:rPr lang="en-GB" dirty="0"/>
              <a:t>NVP computations of project C</a:t>
            </a:r>
          </a:p>
        </p:txBody>
      </p:sp>
      <p:sp>
        <p:nvSpPr>
          <p:cNvPr id="3" name="Content Placeholder 2">
            <a:extLst>
              <a:ext uri="{FF2B5EF4-FFF2-40B4-BE49-F238E27FC236}">
                <a16:creationId xmlns:a16="http://schemas.microsoft.com/office/drawing/2014/main" id="{2FF4B162-183E-47F0-B424-460B0B5BEC8A}"/>
              </a:ext>
            </a:extLst>
          </p:cNvPr>
          <p:cNvSpPr>
            <a:spLocks noGrp="1"/>
          </p:cNvSpPr>
          <p:nvPr>
            <p:ph idx="1"/>
          </p:nvPr>
        </p:nvSpPr>
        <p:spPr/>
        <p:txBody>
          <a:bodyPr/>
          <a:lstStyle/>
          <a:p>
            <a:r>
              <a:rPr lang="en-GB" dirty="0"/>
              <a:t>The NVP for project C will be total discounted factor less initial investment </a:t>
            </a:r>
          </a:p>
          <a:p>
            <a:endParaRPr lang="en-GB" dirty="0"/>
          </a:p>
        </p:txBody>
      </p:sp>
      <p:graphicFrame>
        <p:nvGraphicFramePr>
          <p:cNvPr id="6" name="Table 5">
            <a:extLst>
              <a:ext uri="{FF2B5EF4-FFF2-40B4-BE49-F238E27FC236}">
                <a16:creationId xmlns:a16="http://schemas.microsoft.com/office/drawing/2014/main" id="{72337A7D-9EF4-48D2-95DC-D6F75B0DD753}"/>
              </a:ext>
            </a:extLst>
          </p:cNvPr>
          <p:cNvGraphicFramePr>
            <a:graphicFrameLocks noGrp="1"/>
          </p:cNvGraphicFramePr>
          <p:nvPr>
            <p:extLst>
              <p:ext uri="{D42A27DB-BD31-4B8C-83A1-F6EECF244321}">
                <p14:modId xmlns:p14="http://schemas.microsoft.com/office/powerpoint/2010/main" val="2132767832"/>
              </p:ext>
            </p:extLst>
          </p:nvPr>
        </p:nvGraphicFramePr>
        <p:xfrm>
          <a:off x="1237957" y="2567781"/>
          <a:ext cx="9017392" cy="3744123"/>
        </p:xfrm>
        <a:graphic>
          <a:graphicData uri="http://schemas.openxmlformats.org/drawingml/2006/table">
            <a:tbl>
              <a:tblPr/>
              <a:tblGrid>
                <a:gridCol w="2938523">
                  <a:extLst>
                    <a:ext uri="{9D8B030D-6E8A-4147-A177-3AD203B41FA5}">
                      <a16:colId xmlns:a16="http://schemas.microsoft.com/office/drawing/2014/main" val="1971137628"/>
                    </a:ext>
                  </a:extLst>
                </a:gridCol>
                <a:gridCol w="2107019">
                  <a:extLst>
                    <a:ext uri="{9D8B030D-6E8A-4147-A177-3AD203B41FA5}">
                      <a16:colId xmlns:a16="http://schemas.microsoft.com/office/drawing/2014/main" val="3171552104"/>
                    </a:ext>
                  </a:extLst>
                </a:gridCol>
                <a:gridCol w="1711447">
                  <a:extLst>
                    <a:ext uri="{9D8B030D-6E8A-4147-A177-3AD203B41FA5}">
                      <a16:colId xmlns:a16="http://schemas.microsoft.com/office/drawing/2014/main" val="1113598340"/>
                    </a:ext>
                  </a:extLst>
                </a:gridCol>
                <a:gridCol w="2260403">
                  <a:extLst>
                    <a:ext uri="{9D8B030D-6E8A-4147-A177-3AD203B41FA5}">
                      <a16:colId xmlns:a16="http://schemas.microsoft.com/office/drawing/2014/main" val="2787910988"/>
                    </a:ext>
                  </a:extLst>
                </a:gridCol>
              </a:tblGrid>
              <a:tr h="248779">
                <a:tc>
                  <a:txBody>
                    <a:bodyPr/>
                    <a:lstStyle/>
                    <a:p>
                      <a:pPr algn="l" fontAlgn="b"/>
                      <a:r>
                        <a:rPr lang="en-GB" sz="1100" b="0" i="0" u="none" strike="noStrike" dirty="0">
                          <a:solidFill>
                            <a:srgbClr val="000000"/>
                          </a:solidFill>
                          <a:effectLst/>
                          <a:latin typeface="Calibri" panose="020F0502020204030204" pitchFamily="34" charset="0"/>
                        </a:rPr>
                        <a:t>Project C NVP</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92152870"/>
                  </a:ext>
                </a:extLst>
              </a:tr>
              <a:tr h="248779">
                <a:tc>
                  <a:txBody>
                    <a:bodyPr/>
                    <a:lstStyle/>
                    <a:p>
                      <a:pPr algn="l" fontAlgn="b"/>
                      <a:r>
                        <a:rPr lang="en-GB" sz="1100" b="0" i="0" u="none" strike="noStrike" dirty="0">
                          <a:solidFill>
                            <a:srgbClr val="000000"/>
                          </a:solidFill>
                          <a:effectLst/>
                          <a:latin typeface="Calibri" panose="020F0502020204030204" pitchFamily="34" charset="0"/>
                        </a:rPr>
                        <a:t> cashflow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project C  </a:t>
                      </a:r>
                    </a:p>
                  </a:txBody>
                  <a:tcPr marL="9525" marR="9525" marT="9525" marB="0" anchor="b">
                    <a:lnL>
                      <a:noFill/>
                    </a:lnL>
                    <a:lnR>
                      <a:noFill/>
                    </a:lnR>
                    <a:lnT>
                      <a:noFill/>
                    </a:lnT>
                    <a:lnB>
                      <a:noFill/>
                    </a:lnB>
                  </a:tcPr>
                </a:tc>
                <a:tc gridSpan="2">
                  <a:txBody>
                    <a:bodyPr/>
                    <a:lstStyle/>
                    <a:p>
                      <a:pPr algn="l" fontAlgn="b"/>
                      <a:r>
                        <a:rPr lang="en-GB" sz="1100" b="0" i="0" u="none" strike="noStrike" dirty="0">
                          <a:solidFill>
                            <a:srgbClr val="000000"/>
                          </a:solidFill>
                          <a:effectLst/>
                          <a:latin typeface="Calibri" panose="020F0502020204030204" pitchFamily="34" charset="0"/>
                        </a:rPr>
                        <a:t> Discounted factor @ 8%  </a:t>
                      </a:r>
                    </a:p>
                  </a:txBody>
                  <a:tcPr marL="9525" marR="9525" marT="9525"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689705779"/>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0 </a:t>
                      </a:r>
                    </a:p>
                  </a:txBody>
                  <a:tcPr marL="9525" marR="9525" marT="9525" marB="0" anchor="b">
                    <a:lnL>
                      <a:noFill/>
                    </a:lnL>
                    <a:lnR>
                      <a:noFill/>
                    </a:lnR>
                    <a:lnT>
                      <a:noFill/>
                    </a:lnT>
                    <a:lnB>
                      <a:noFill/>
                    </a:lnB>
                  </a:tcPr>
                </a:tc>
                <a:tc>
                  <a:txBody>
                    <a:bodyPr/>
                    <a:lstStyle/>
                    <a:p>
                      <a:pPr algn="l" fontAlgn="b"/>
                      <a:r>
                        <a:rPr lang="en-GB" sz="900" b="0" i="0" u="none" strike="noStrike" dirty="0">
                          <a:solidFill>
                            <a:srgbClr val="000000"/>
                          </a:solidFill>
                          <a:effectLst/>
                          <a:latin typeface="Arial" panose="020B0604020202020204" pitchFamily="34" charset="0"/>
                        </a:rPr>
                        <a:t>- 1,250,000.00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- 1,250,000.00 </a:t>
                      </a:r>
                    </a:p>
                  </a:txBody>
                  <a:tcPr marL="9525" marR="9525" marT="9525" marB="0" anchor="b">
                    <a:lnL>
                      <a:noFill/>
                    </a:lnL>
                    <a:lnR>
                      <a:noFill/>
                    </a:lnR>
                    <a:lnT>
                      <a:noFill/>
                    </a:lnT>
                    <a:lnB>
                      <a:noFill/>
                    </a:lnB>
                  </a:tcPr>
                </a:tc>
                <a:extLst>
                  <a:ext uri="{0D108BD9-81ED-4DB2-BD59-A6C34878D82A}">
                    <a16:rowId xmlns:a16="http://schemas.microsoft.com/office/drawing/2014/main" val="3443741493"/>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1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250,000.00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0.92590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231,475.00 </a:t>
                      </a:r>
                    </a:p>
                  </a:txBody>
                  <a:tcPr marL="9525" marR="9525" marT="9525" marB="0" anchor="b">
                    <a:lnL>
                      <a:noFill/>
                    </a:lnL>
                    <a:lnR>
                      <a:noFill/>
                    </a:lnR>
                    <a:lnT>
                      <a:noFill/>
                    </a:lnT>
                    <a:lnB>
                      <a:noFill/>
                    </a:lnB>
                  </a:tcPr>
                </a:tc>
                <a:extLst>
                  <a:ext uri="{0D108BD9-81ED-4DB2-BD59-A6C34878D82A}">
                    <a16:rowId xmlns:a16="http://schemas.microsoft.com/office/drawing/2014/main" val="3725168160"/>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2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0.85730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342,920.00 </a:t>
                      </a:r>
                    </a:p>
                  </a:txBody>
                  <a:tcPr marL="9525" marR="9525" marT="9525" marB="0" anchor="b">
                    <a:lnL>
                      <a:noFill/>
                    </a:lnL>
                    <a:lnR>
                      <a:noFill/>
                    </a:lnR>
                    <a:lnT>
                      <a:noFill/>
                    </a:lnT>
                    <a:lnB>
                      <a:noFill/>
                    </a:lnB>
                  </a:tcPr>
                </a:tc>
                <a:extLst>
                  <a:ext uri="{0D108BD9-81ED-4DB2-BD59-A6C34878D82A}">
                    <a16:rowId xmlns:a16="http://schemas.microsoft.com/office/drawing/2014/main" val="806308073"/>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3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0.79380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476,280.00 </a:t>
                      </a:r>
                    </a:p>
                  </a:txBody>
                  <a:tcPr marL="9525" marR="9525" marT="9525" marB="0" anchor="b">
                    <a:lnL>
                      <a:noFill/>
                    </a:lnL>
                    <a:lnR>
                      <a:noFill/>
                    </a:lnR>
                    <a:lnT>
                      <a:noFill/>
                    </a:lnT>
                    <a:lnB>
                      <a:noFill/>
                    </a:lnB>
                  </a:tcPr>
                </a:tc>
                <a:extLst>
                  <a:ext uri="{0D108BD9-81ED-4DB2-BD59-A6C34878D82A}">
                    <a16:rowId xmlns:a16="http://schemas.microsoft.com/office/drawing/2014/main" val="2365540613"/>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4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0.73500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588,000.00 </a:t>
                      </a:r>
                    </a:p>
                  </a:txBody>
                  <a:tcPr marL="9525" marR="9525" marT="9525" marB="0" anchor="b">
                    <a:lnL>
                      <a:noFill/>
                    </a:lnL>
                    <a:lnR>
                      <a:noFill/>
                    </a:lnR>
                    <a:lnT>
                      <a:noFill/>
                    </a:lnT>
                    <a:lnB>
                      <a:noFill/>
                    </a:lnB>
                  </a:tcPr>
                </a:tc>
                <a:extLst>
                  <a:ext uri="{0D108BD9-81ED-4DB2-BD59-A6C34878D82A}">
                    <a16:rowId xmlns:a16="http://schemas.microsoft.com/office/drawing/2014/main" val="3028032683"/>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5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0.68060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136,120.00 </a:t>
                      </a:r>
                    </a:p>
                  </a:txBody>
                  <a:tcPr marL="9525" marR="9525" marT="9525" marB="0" anchor="b">
                    <a:lnL>
                      <a:noFill/>
                    </a:lnL>
                    <a:lnR>
                      <a:noFill/>
                    </a:lnR>
                    <a:lnT>
                      <a:noFill/>
                    </a:lnT>
                    <a:lnB>
                      <a:noFill/>
                    </a:lnB>
                  </a:tcPr>
                </a:tc>
                <a:extLst>
                  <a:ext uri="{0D108BD9-81ED-4DB2-BD59-A6C34878D82A}">
                    <a16:rowId xmlns:a16="http://schemas.microsoft.com/office/drawing/2014/main" val="2707701470"/>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6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800,000.00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0.63020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504,160.00 </a:t>
                      </a:r>
                    </a:p>
                  </a:txBody>
                  <a:tcPr marL="9525" marR="9525" marT="9525" marB="0" anchor="b">
                    <a:lnL>
                      <a:noFill/>
                    </a:lnL>
                    <a:lnR>
                      <a:noFill/>
                    </a:lnR>
                    <a:lnT>
                      <a:noFill/>
                    </a:lnT>
                    <a:lnB>
                      <a:noFill/>
                    </a:lnB>
                  </a:tcPr>
                </a:tc>
                <a:extLst>
                  <a:ext uri="{0D108BD9-81ED-4DB2-BD59-A6C34878D82A}">
                    <a16:rowId xmlns:a16="http://schemas.microsoft.com/office/drawing/2014/main" val="4232096185"/>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7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600,000.00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0.58350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350,100.00 </a:t>
                      </a:r>
                    </a:p>
                  </a:txBody>
                  <a:tcPr marL="9525" marR="9525" marT="9525" marB="0" anchor="b">
                    <a:lnL>
                      <a:noFill/>
                    </a:lnL>
                    <a:lnR>
                      <a:noFill/>
                    </a:lnR>
                    <a:lnT>
                      <a:noFill/>
                    </a:lnT>
                    <a:lnB>
                      <a:noFill/>
                    </a:lnB>
                  </a:tcPr>
                </a:tc>
                <a:extLst>
                  <a:ext uri="{0D108BD9-81ED-4DB2-BD59-A6C34878D82A}">
                    <a16:rowId xmlns:a16="http://schemas.microsoft.com/office/drawing/2014/main" val="273010365"/>
                  </a:ext>
                </a:extLst>
              </a:tr>
              <a:tr h="248779">
                <a:tc>
                  <a:txBody>
                    <a:bodyPr/>
                    <a:lstStyle/>
                    <a:p>
                      <a:pPr algn="l" fontAlgn="b"/>
                      <a:r>
                        <a:rPr lang="en-GB" sz="1100" b="0" i="0" u="none" strike="noStrike" dirty="0">
                          <a:solidFill>
                            <a:srgbClr val="000000"/>
                          </a:solidFill>
                          <a:effectLst/>
                          <a:latin typeface="Calibri" panose="020F0502020204030204" pitchFamily="34" charset="0"/>
                        </a:rPr>
                        <a:t> year 8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200,000.00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0.54030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108,060.00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8631474"/>
                  </a:ext>
                </a:extLst>
              </a:tr>
              <a:tr h="261217">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1,487,115.00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9559412"/>
                  </a:ext>
                </a:extLst>
              </a:tr>
              <a:tr h="248779">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274806035"/>
                  </a:ext>
                </a:extLst>
              </a:tr>
              <a:tr h="248779">
                <a:tc gridSpan="2">
                  <a:txBody>
                    <a:bodyPr/>
                    <a:lstStyle/>
                    <a:p>
                      <a:pPr algn="l" fontAlgn="b"/>
                      <a:r>
                        <a:rPr lang="en-GB" sz="1100" b="0" i="0" u="none" strike="noStrike" dirty="0">
                          <a:solidFill>
                            <a:srgbClr val="000000"/>
                          </a:solidFill>
                          <a:effectLst/>
                          <a:latin typeface="Calibri" panose="020F0502020204030204" pitchFamily="34" charset="0"/>
                        </a:rPr>
                        <a:t> Cost of capital for project  B </a:t>
                      </a:r>
                    </a:p>
                  </a:txBody>
                  <a:tcPr marL="9525" marR="9525" marT="9525" marB="0" anchor="b">
                    <a:lnL>
                      <a:noFill/>
                    </a:lnL>
                    <a:lnR>
                      <a:noFill/>
                    </a:lnR>
                    <a:lnT>
                      <a:noFill/>
                    </a:lnT>
                    <a:lnB>
                      <a:noFill/>
                    </a:lnB>
                  </a:tcPr>
                </a:tc>
                <a:tc hMerge="1">
                  <a:txBody>
                    <a:bodyPr/>
                    <a:lstStyle/>
                    <a:p>
                      <a:endParaRPr lang="en-GB"/>
                    </a:p>
                  </a:txBody>
                  <a:tcPr/>
                </a:tc>
                <a:tc>
                  <a:txBody>
                    <a:bodyPr/>
                    <a:lstStyle/>
                    <a:p>
                      <a:pPr algn="r" fontAlgn="b"/>
                      <a:r>
                        <a:rPr lang="en-GB" sz="1100" b="0" i="0" u="none" strike="noStrike" dirty="0">
                          <a:solidFill>
                            <a:srgbClr val="000000"/>
                          </a:solidFill>
                          <a:effectLst/>
                          <a:latin typeface="Calibri" panose="020F0502020204030204" pitchFamily="34" charset="0"/>
                        </a:rPr>
                        <a:t>8%</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29181822"/>
                  </a:ext>
                </a:extLst>
              </a:tr>
              <a:tr h="248779">
                <a:tc>
                  <a:txBody>
                    <a:bodyPr/>
                    <a:lstStyle/>
                    <a:p>
                      <a:pPr algn="l" fontAlgn="b"/>
                      <a:r>
                        <a:rPr lang="en-GB" sz="1100" b="0" i="0" u="none" strike="noStrike" dirty="0">
                          <a:solidFill>
                            <a:srgbClr val="000000"/>
                          </a:solidFill>
                          <a:effectLst/>
                          <a:latin typeface="Calibri" panose="020F0502020204030204" pitchFamily="34" charset="0"/>
                        </a:rPr>
                        <a:t> Decision  </a:t>
                      </a:r>
                    </a:p>
                  </a:txBody>
                  <a:tcPr marL="9525" marR="9525" marT="9525" marB="0" anchor="b">
                    <a:lnL>
                      <a:noFill/>
                    </a:lnL>
                    <a:lnR>
                      <a:noFill/>
                    </a:lnR>
                    <a:lnT>
                      <a:noFill/>
                    </a:lnT>
                    <a:lnB>
                      <a:noFill/>
                    </a:lnB>
                  </a:tcPr>
                </a:tc>
                <a:tc>
                  <a:txBody>
                    <a:bodyPr/>
                    <a:lstStyle/>
                    <a:p>
                      <a:pPr algn="l" fontAlgn="b"/>
                      <a:endParaRPr lang="en-GB"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 Accept  </a:t>
                      </a:r>
                    </a:p>
                  </a:txBody>
                  <a:tcPr marL="9525" marR="9525" marT="9525" marB="0" anchor="b">
                    <a:lnL>
                      <a:noFill/>
                    </a:lnL>
                    <a:lnR>
                      <a:noFill/>
                    </a:lnR>
                    <a:lnT>
                      <a:noFill/>
                    </a:lnT>
                    <a:lnB>
                      <a:noFill/>
                    </a:lnB>
                  </a:tcPr>
                </a:tc>
                <a:tc>
                  <a:txBody>
                    <a:bodyPr/>
                    <a:lstStyle/>
                    <a:p>
                      <a:pPr algn="l" fontAlgn="b"/>
                      <a:r>
                        <a:rPr lang="en-GB" sz="1100" b="0" i="0" u="none" strike="noStrike" dirty="0">
                          <a:solidFill>
                            <a:srgbClr val="000000"/>
                          </a:solidFill>
                          <a:effectLst/>
                          <a:latin typeface="Calibri" panose="020F0502020204030204" pitchFamily="34" charset="0"/>
                        </a:rPr>
                        <a:t>positive NVP</a:t>
                      </a:r>
                    </a:p>
                  </a:txBody>
                  <a:tcPr marL="9525" marR="9525" marT="9525" marB="0" anchor="b">
                    <a:lnL>
                      <a:noFill/>
                    </a:lnL>
                    <a:lnR>
                      <a:noFill/>
                    </a:lnR>
                    <a:lnT>
                      <a:noFill/>
                    </a:lnT>
                    <a:lnB>
                      <a:noFill/>
                    </a:lnB>
                  </a:tcPr>
                </a:tc>
                <a:extLst>
                  <a:ext uri="{0D108BD9-81ED-4DB2-BD59-A6C34878D82A}">
                    <a16:rowId xmlns:a16="http://schemas.microsoft.com/office/drawing/2014/main" val="4090301794"/>
                  </a:ext>
                </a:extLst>
              </a:tr>
            </a:tbl>
          </a:graphicData>
        </a:graphic>
      </p:graphicFrame>
    </p:spTree>
    <p:extLst>
      <p:ext uri="{BB962C8B-B14F-4D97-AF65-F5344CB8AC3E}">
        <p14:creationId xmlns:p14="http://schemas.microsoft.com/office/powerpoint/2010/main" val="166142944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E2D3B-9DD9-499B-B0EC-F2457975D85C}"/>
              </a:ext>
            </a:extLst>
          </p:cNvPr>
          <p:cNvSpPr>
            <a:spLocks noGrp="1"/>
          </p:cNvSpPr>
          <p:nvPr>
            <p:ph type="title"/>
          </p:nvPr>
        </p:nvSpPr>
        <p:spPr/>
        <p:txBody>
          <a:bodyPr/>
          <a:lstStyle/>
          <a:p>
            <a:r>
              <a:rPr lang="en-GB" dirty="0"/>
              <a:t>NVP decisions and limitations </a:t>
            </a:r>
          </a:p>
        </p:txBody>
      </p:sp>
      <p:sp>
        <p:nvSpPr>
          <p:cNvPr id="3" name="Content Placeholder 2">
            <a:extLst>
              <a:ext uri="{FF2B5EF4-FFF2-40B4-BE49-F238E27FC236}">
                <a16:creationId xmlns:a16="http://schemas.microsoft.com/office/drawing/2014/main" id="{1AC73282-23A9-4D1F-953F-F301964F08F7}"/>
              </a:ext>
            </a:extLst>
          </p:cNvPr>
          <p:cNvSpPr>
            <a:spLocks noGrp="1"/>
          </p:cNvSpPr>
          <p:nvPr>
            <p:ph idx="1"/>
          </p:nvPr>
        </p:nvSpPr>
        <p:spPr/>
        <p:txBody>
          <a:bodyPr>
            <a:normAutofit/>
          </a:bodyPr>
          <a:lstStyle/>
          <a:p>
            <a:r>
              <a:rPr lang="en-GB" dirty="0"/>
              <a:t>A decision is made when the NVP is positive or negative.</a:t>
            </a:r>
          </a:p>
          <a:p>
            <a:r>
              <a:rPr lang="en-GB" dirty="0"/>
              <a:t>In a scenario the NVP is positive you accept the project and vice versa (Ahamed,&amp; Haleem, 2020). </a:t>
            </a:r>
          </a:p>
          <a:p>
            <a:r>
              <a:rPr lang="en-GB" dirty="0"/>
              <a:t>In this scenario, projects A, B and C NVP are all positive hence need to accept the projects. </a:t>
            </a:r>
          </a:p>
          <a:p>
            <a:pPr marL="0" indent="0">
              <a:buNone/>
            </a:pPr>
            <a:r>
              <a:rPr lang="en-GB" b="1" dirty="0"/>
              <a:t>Limitations of NVP</a:t>
            </a:r>
          </a:p>
          <a:p>
            <a:pPr marL="0" indent="0">
              <a:buNone/>
            </a:pPr>
            <a:r>
              <a:rPr lang="en-GB" dirty="0"/>
              <a:t>It requires some guesswork on a firm's cost of capital. For instance, the cost of capital may be set too low will generate suboptimal investments. In the event the cost of capital is too high it would require crafting too many good investments which may not be the case in practical aspect (Gupta, &amp; Pradhan, 2017). </a:t>
            </a:r>
          </a:p>
        </p:txBody>
      </p:sp>
    </p:spTree>
    <p:extLst>
      <p:ext uri="{BB962C8B-B14F-4D97-AF65-F5344CB8AC3E}">
        <p14:creationId xmlns:p14="http://schemas.microsoft.com/office/powerpoint/2010/main" val="271855731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EC288-9438-4A84-8EFA-696872E802D5}"/>
              </a:ext>
            </a:extLst>
          </p:cNvPr>
          <p:cNvSpPr>
            <a:spLocks noGrp="1"/>
          </p:cNvSpPr>
          <p:nvPr>
            <p:ph type="title"/>
          </p:nvPr>
        </p:nvSpPr>
        <p:spPr/>
        <p:txBody>
          <a:bodyPr/>
          <a:lstStyle/>
          <a:p>
            <a:r>
              <a:rPr lang="en-GB" dirty="0"/>
              <a:t>IRR computation on project A</a:t>
            </a:r>
          </a:p>
        </p:txBody>
      </p:sp>
      <p:graphicFrame>
        <p:nvGraphicFramePr>
          <p:cNvPr id="10" name="Content Placeholder 9">
            <a:extLst>
              <a:ext uri="{FF2B5EF4-FFF2-40B4-BE49-F238E27FC236}">
                <a16:creationId xmlns:a16="http://schemas.microsoft.com/office/drawing/2014/main" id="{8B7DC752-5736-431B-B9D3-0F3858F8AD06}"/>
              </a:ext>
            </a:extLst>
          </p:cNvPr>
          <p:cNvGraphicFramePr>
            <a:graphicFrameLocks noGrp="1"/>
          </p:cNvGraphicFramePr>
          <p:nvPr>
            <p:ph idx="1"/>
            <p:extLst>
              <p:ext uri="{D42A27DB-BD31-4B8C-83A1-F6EECF244321}">
                <p14:modId xmlns:p14="http://schemas.microsoft.com/office/powerpoint/2010/main" val="1440165060"/>
              </p:ext>
            </p:extLst>
          </p:nvPr>
        </p:nvGraphicFramePr>
        <p:xfrm>
          <a:off x="838200" y="1696737"/>
          <a:ext cx="10303411" cy="4796142"/>
        </p:xfrm>
        <a:graphic>
          <a:graphicData uri="http://schemas.openxmlformats.org/drawingml/2006/table">
            <a:tbl>
              <a:tblPr/>
              <a:tblGrid>
                <a:gridCol w="1134972">
                  <a:extLst>
                    <a:ext uri="{9D8B030D-6E8A-4147-A177-3AD203B41FA5}">
                      <a16:colId xmlns:a16="http://schemas.microsoft.com/office/drawing/2014/main" val="2886727109"/>
                    </a:ext>
                  </a:extLst>
                </a:gridCol>
                <a:gridCol w="1542851">
                  <a:extLst>
                    <a:ext uri="{9D8B030D-6E8A-4147-A177-3AD203B41FA5}">
                      <a16:colId xmlns:a16="http://schemas.microsoft.com/office/drawing/2014/main" val="582180933"/>
                    </a:ext>
                  </a:extLst>
                </a:gridCol>
                <a:gridCol w="2955656">
                  <a:extLst>
                    <a:ext uri="{9D8B030D-6E8A-4147-A177-3AD203B41FA5}">
                      <a16:colId xmlns:a16="http://schemas.microsoft.com/office/drawing/2014/main" val="89525229"/>
                    </a:ext>
                  </a:extLst>
                </a:gridCol>
                <a:gridCol w="1655166">
                  <a:extLst>
                    <a:ext uri="{9D8B030D-6E8A-4147-A177-3AD203B41FA5}">
                      <a16:colId xmlns:a16="http://schemas.microsoft.com/office/drawing/2014/main" val="4266595922"/>
                    </a:ext>
                  </a:extLst>
                </a:gridCol>
                <a:gridCol w="1312310">
                  <a:extLst>
                    <a:ext uri="{9D8B030D-6E8A-4147-A177-3AD203B41FA5}">
                      <a16:colId xmlns:a16="http://schemas.microsoft.com/office/drawing/2014/main" val="4145157741"/>
                    </a:ext>
                  </a:extLst>
                </a:gridCol>
                <a:gridCol w="1702456">
                  <a:extLst>
                    <a:ext uri="{9D8B030D-6E8A-4147-A177-3AD203B41FA5}">
                      <a16:colId xmlns:a16="http://schemas.microsoft.com/office/drawing/2014/main" val="877535155"/>
                    </a:ext>
                  </a:extLst>
                </a:gridCol>
              </a:tblGrid>
              <a:tr h="331970">
                <a:tc>
                  <a:txBody>
                    <a:bodyPr/>
                    <a:lstStyle/>
                    <a:p>
                      <a:pPr algn="l" fontAlgn="b"/>
                      <a:r>
                        <a:rPr lang="en-GB" sz="1000" b="0" i="0" u="none" strike="noStrike" dirty="0">
                          <a:solidFill>
                            <a:srgbClr val="000000"/>
                          </a:solidFill>
                          <a:effectLst/>
                          <a:latin typeface="Calibri" panose="020F0502020204030204" pitchFamily="34" charset="0"/>
                        </a:rPr>
                        <a:t> cashflow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project A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Discounted factor @4%  </a:t>
                      </a: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gridSpan="2">
                  <a:txBody>
                    <a:bodyPr/>
                    <a:lstStyle/>
                    <a:p>
                      <a:pPr algn="l" fontAlgn="b"/>
                      <a:r>
                        <a:rPr lang="en-GB" sz="1000" b="0" i="0" u="none" strike="noStrike" dirty="0">
                          <a:solidFill>
                            <a:srgbClr val="000000"/>
                          </a:solidFill>
                          <a:effectLst/>
                          <a:latin typeface="Calibri" panose="020F0502020204030204" pitchFamily="34" charset="0"/>
                        </a:rPr>
                        <a:t> Assume discounted factor 20% </a:t>
                      </a:r>
                    </a:p>
                  </a:txBody>
                  <a:tcPr marL="8320" marR="8320" marT="8320" marB="0" anchor="b">
                    <a:lnL>
                      <a:noFill/>
                    </a:lnL>
                    <a:lnR>
                      <a:noFill/>
                    </a:lnR>
                    <a:lnT>
                      <a:noFill/>
                    </a:lnT>
                    <a:lnB>
                      <a:noFill/>
                    </a:lnB>
                  </a:tcPr>
                </a:tc>
                <a:tc hMerge="1">
                  <a:txBody>
                    <a:bodyPr/>
                    <a:lstStyle/>
                    <a:p>
                      <a:endParaRPr lang="en-GB"/>
                    </a:p>
                  </a:txBody>
                  <a:tcPr/>
                </a:tc>
                <a:extLst>
                  <a:ext uri="{0D108BD9-81ED-4DB2-BD59-A6C34878D82A}">
                    <a16:rowId xmlns:a16="http://schemas.microsoft.com/office/drawing/2014/main" val="4176666311"/>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0 </a:t>
                      </a:r>
                    </a:p>
                  </a:txBody>
                  <a:tcPr marL="8320" marR="8320" marT="8320" marB="0" anchor="b">
                    <a:lnL>
                      <a:noFill/>
                    </a:lnL>
                    <a:lnR>
                      <a:noFill/>
                    </a:lnR>
                    <a:lnT>
                      <a:noFill/>
                    </a:lnT>
                    <a:lnB>
                      <a:noFill/>
                    </a:lnB>
                  </a:tcPr>
                </a:tc>
                <a:tc>
                  <a:txBody>
                    <a:bodyPr/>
                    <a:lstStyle/>
                    <a:p>
                      <a:pPr algn="l" fontAlgn="b"/>
                      <a:r>
                        <a:rPr lang="en-GB" sz="800" b="0" i="0" u="none" strike="noStrike" dirty="0">
                          <a:solidFill>
                            <a:srgbClr val="000000"/>
                          </a:solidFill>
                          <a:effectLst/>
                          <a:latin typeface="Arial" panose="020B0604020202020204" pitchFamily="34" charset="0"/>
                        </a:rPr>
                        <a:t>- 1,250,000.00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1.0000</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320" marR="8320" marT="8320" marB="0" anchor="b">
                    <a:lnL>
                      <a:noFill/>
                    </a:lnL>
                    <a:lnR>
                      <a:noFill/>
                    </a:lnR>
                    <a:lnT>
                      <a:noFill/>
                    </a:lnT>
                    <a:lnB>
                      <a:noFill/>
                    </a:lnB>
                  </a:tcPr>
                </a:tc>
                <a:extLst>
                  <a:ext uri="{0D108BD9-81ED-4DB2-BD59-A6C34878D82A}">
                    <a16:rowId xmlns:a16="http://schemas.microsoft.com/office/drawing/2014/main" val="1331651224"/>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1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0.96150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240,375.00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0.8333</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208,325.00 </a:t>
                      </a:r>
                    </a:p>
                  </a:txBody>
                  <a:tcPr marL="8320" marR="8320" marT="8320" marB="0" anchor="b">
                    <a:lnL>
                      <a:noFill/>
                    </a:lnL>
                    <a:lnR>
                      <a:noFill/>
                    </a:lnR>
                    <a:lnT>
                      <a:noFill/>
                    </a:lnT>
                    <a:lnB>
                      <a:noFill/>
                    </a:lnB>
                  </a:tcPr>
                </a:tc>
                <a:extLst>
                  <a:ext uri="{0D108BD9-81ED-4DB2-BD59-A6C34878D82A}">
                    <a16:rowId xmlns:a16="http://schemas.microsoft.com/office/drawing/2014/main" val="3609372428"/>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2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0.92460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231,150.00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0.6944</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173,600.00 </a:t>
                      </a:r>
                    </a:p>
                  </a:txBody>
                  <a:tcPr marL="8320" marR="8320" marT="8320" marB="0" anchor="b">
                    <a:lnL>
                      <a:noFill/>
                    </a:lnL>
                    <a:lnR>
                      <a:noFill/>
                    </a:lnR>
                    <a:lnT>
                      <a:noFill/>
                    </a:lnT>
                    <a:lnB>
                      <a:noFill/>
                    </a:lnB>
                  </a:tcPr>
                </a:tc>
                <a:extLst>
                  <a:ext uri="{0D108BD9-81ED-4DB2-BD59-A6C34878D82A}">
                    <a16:rowId xmlns:a16="http://schemas.microsoft.com/office/drawing/2014/main" val="3140520484"/>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3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0.88900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222,250.00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0.5757</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143,925.00 </a:t>
                      </a:r>
                    </a:p>
                  </a:txBody>
                  <a:tcPr marL="8320" marR="8320" marT="8320" marB="0" anchor="b">
                    <a:lnL>
                      <a:noFill/>
                    </a:lnL>
                    <a:lnR>
                      <a:noFill/>
                    </a:lnR>
                    <a:lnT>
                      <a:noFill/>
                    </a:lnT>
                    <a:lnB>
                      <a:noFill/>
                    </a:lnB>
                  </a:tcPr>
                </a:tc>
                <a:extLst>
                  <a:ext uri="{0D108BD9-81ED-4DB2-BD59-A6C34878D82A}">
                    <a16:rowId xmlns:a16="http://schemas.microsoft.com/office/drawing/2014/main" val="2825958247"/>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4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0.85480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213,700.00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0.4823</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120,575.00 </a:t>
                      </a:r>
                    </a:p>
                  </a:txBody>
                  <a:tcPr marL="8320" marR="8320" marT="8320" marB="0" anchor="b">
                    <a:lnL>
                      <a:noFill/>
                    </a:lnL>
                    <a:lnR>
                      <a:noFill/>
                    </a:lnR>
                    <a:lnT>
                      <a:noFill/>
                    </a:lnT>
                    <a:lnB>
                      <a:noFill/>
                    </a:lnB>
                  </a:tcPr>
                </a:tc>
                <a:extLst>
                  <a:ext uri="{0D108BD9-81ED-4DB2-BD59-A6C34878D82A}">
                    <a16:rowId xmlns:a16="http://schemas.microsoft.com/office/drawing/2014/main" val="2911437895"/>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5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0.82190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328,760.00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0.4019</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160,760.00 </a:t>
                      </a:r>
                    </a:p>
                  </a:txBody>
                  <a:tcPr marL="8320" marR="8320" marT="8320" marB="0" anchor="b">
                    <a:lnL>
                      <a:noFill/>
                    </a:lnL>
                    <a:lnR>
                      <a:noFill/>
                    </a:lnR>
                    <a:lnT>
                      <a:noFill/>
                    </a:lnT>
                    <a:lnB>
                      <a:noFill/>
                    </a:lnB>
                  </a:tcPr>
                </a:tc>
                <a:extLst>
                  <a:ext uri="{0D108BD9-81ED-4DB2-BD59-A6C34878D82A}">
                    <a16:rowId xmlns:a16="http://schemas.microsoft.com/office/drawing/2014/main" val="3556387506"/>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6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0.79030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316,120.00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0.3349</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133,960.00 </a:t>
                      </a:r>
                    </a:p>
                  </a:txBody>
                  <a:tcPr marL="8320" marR="8320" marT="8320" marB="0" anchor="b">
                    <a:lnL>
                      <a:noFill/>
                    </a:lnL>
                    <a:lnR>
                      <a:noFill/>
                    </a:lnR>
                    <a:lnT>
                      <a:noFill/>
                    </a:lnT>
                    <a:lnB>
                      <a:noFill/>
                    </a:lnB>
                  </a:tcPr>
                </a:tc>
                <a:extLst>
                  <a:ext uri="{0D108BD9-81ED-4DB2-BD59-A6C34878D82A}">
                    <a16:rowId xmlns:a16="http://schemas.microsoft.com/office/drawing/2014/main" val="1176439112"/>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7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0.75990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303,960.00 </a:t>
                      </a: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0.2791</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111,640.00 </a:t>
                      </a:r>
                    </a:p>
                  </a:txBody>
                  <a:tcPr marL="8320" marR="8320" marT="8320" marB="0" anchor="b">
                    <a:lnL>
                      <a:noFill/>
                    </a:lnL>
                    <a:lnR>
                      <a:noFill/>
                    </a:lnR>
                    <a:lnT>
                      <a:noFill/>
                    </a:lnT>
                    <a:lnB>
                      <a:noFill/>
                    </a:lnB>
                  </a:tcPr>
                </a:tc>
                <a:extLst>
                  <a:ext uri="{0D108BD9-81ED-4DB2-BD59-A6C34878D82A}">
                    <a16:rowId xmlns:a16="http://schemas.microsoft.com/office/drawing/2014/main" val="102636533"/>
                  </a:ext>
                </a:extLst>
              </a:tr>
              <a:tr h="331970">
                <a:tc>
                  <a:txBody>
                    <a:bodyPr/>
                    <a:lstStyle/>
                    <a:p>
                      <a:pPr algn="l" fontAlgn="b"/>
                      <a:r>
                        <a:rPr lang="en-GB" sz="1000" b="0" i="0" u="none" strike="noStrike" dirty="0">
                          <a:solidFill>
                            <a:srgbClr val="000000"/>
                          </a:solidFill>
                          <a:effectLst/>
                          <a:latin typeface="Calibri" panose="020F0502020204030204" pitchFamily="34" charset="0"/>
                        </a:rPr>
                        <a:t> year 8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0.73070 </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292,280.00 </a:t>
                      </a:r>
                    </a:p>
                  </a:txBody>
                  <a:tcPr marL="8320" marR="8320" marT="83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dirty="0">
                          <a:solidFill>
                            <a:srgbClr val="000000"/>
                          </a:solidFill>
                          <a:effectLst/>
                          <a:latin typeface="Calibri" panose="020F0502020204030204" pitchFamily="34" charset="0"/>
                        </a:rPr>
                        <a:t>0.2326</a:t>
                      </a: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93,040.00 </a:t>
                      </a:r>
                    </a:p>
                  </a:txBody>
                  <a:tcPr marL="8320" marR="8320" marT="83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739662"/>
                  </a:ext>
                </a:extLst>
              </a:tr>
              <a:tr h="192579">
                <a:tc gridSpan="2">
                  <a:txBody>
                    <a:bodyPr/>
                    <a:lstStyle/>
                    <a:p>
                      <a:pPr algn="l" fontAlgn="b"/>
                      <a:r>
                        <a:rPr lang="en-GB" sz="1000" b="0" i="0" u="none" strike="noStrike" dirty="0">
                          <a:solidFill>
                            <a:srgbClr val="000000"/>
                          </a:solidFill>
                          <a:effectLst/>
                          <a:latin typeface="Calibri" panose="020F0502020204030204" pitchFamily="34" charset="0"/>
                        </a:rPr>
                        <a:t> NVP at 4% </a:t>
                      </a:r>
                    </a:p>
                  </a:txBody>
                  <a:tcPr marL="8320" marR="8320" marT="832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898,595.00 </a:t>
                      </a:r>
                    </a:p>
                  </a:txBody>
                  <a:tcPr marL="8320" marR="8320" marT="832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104,175.00 </a:t>
                      </a:r>
                    </a:p>
                  </a:txBody>
                  <a:tcPr marL="8320" marR="8320" marT="832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8588734"/>
                  </a:ext>
                </a:extLst>
              </a:tr>
              <a:tr h="183409">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96996854"/>
                  </a:ext>
                </a:extLst>
              </a:tr>
              <a:tr h="183409">
                <a:tc gridSpan="3">
                  <a:txBody>
                    <a:bodyPr/>
                    <a:lstStyle/>
                    <a:p>
                      <a:pPr algn="l" rtl="0" fontAlgn="ctr">
                        <a:buClr>
                          <a:srgbClr val="000000"/>
                        </a:buClr>
                        <a:buSzPts val="1100"/>
                        <a:buFont typeface="Calibri" panose="020F0502020204030204" pitchFamily="34" charset="0"/>
                        <a:buChar char="("/>
                      </a:pPr>
                      <a:endParaRPr lang="en-GB" sz="1000" b="0" i="0" u="none" strike="noStrike" dirty="0">
                        <a:solidFill>
                          <a:srgbClr val="000000"/>
                        </a:solidFill>
                        <a:effectLst/>
                        <a:latin typeface="Calibri" panose="020F0502020204030204" pitchFamily="34" charset="0"/>
                      </a:endParaRPr>
                    </a:p>
                  </a:txBody>
                  <a:tcPr marL="149759" marR="8320" marT="8320" marB="0" anchor="ctr">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5.6622</a:t>
                      </a:r>
                    </a:p>
                  </a:txBody>
                  <a:tcPr marL="8320" marR="8320" marT="8320" marB="0" anchor="b">
                    <a:lnL>
                      <a:noFill/>
                    </a:lnL>
                    <a:lnR>
                      <a:noFill/>
                    </a:lnR>
                    <a:lnT>
                      <a:noFill/>
                    </a:lnT>
                    <a:lnB>
                      <a:noFill/>
                    </a:lnB>
                  </a:tcPr>
                </a:tc>
                <a:extLst>
                  <a:ext uri="{0D108BD9-81ED-4DB2-BD59-A6C34878D82A}">
                    <a16:rowId xmlns:a16="http://schemas.microsoft.com/office/drawing/2014/main" val="3455675353"/>
                  </a:ext>
                </a:extLst>
              </a:tr>
              <a:tr h="183409">
                <a:tc gridSpan="2">
                  <a:txBody>
                    <a:bodyPr/>
                    <a:lstStyle/>
                    <a:p>
                      <a:pPr algn="l" rtl="0" fontAlgn="ctr"/>
                      <a:r>
                        <a:rPr lang="en-GB" sz="1000" b="0" i="0" u="none" strike="noStrike" dirty="0">
                          <a:solidFill>
                            <a:srgbClr val="000000"/>
                          </a:solidFill>
                          <a:effectLst/>
                          <a:latin typeface="Calibri" panose="020F0502020204030204" pitchFamily="34" charset="0"/>
                        </a:rPr>
                        <a:t>Decision </a:t>
                      </a:r>
                    </a:p>
                  </a:txBody>
                  <a:tcPr marL="149759" marR="8320" marT="8320" marB="0" anchor="ctr">
                    <a:lnL>
                      <a:noFill/>
                    </a:lnL>
                    <a:lnR>
                      <a:noFill/>
                    </a:lnR>
                    <a:lnT>
                      <a:noFill/>
                    </a:lnT>
                    <a:lnB>
                      <a:noFill/>
                    </a:lnB>
                  </a:tcPr>
                </a:tc>
                <a:tc hMerge="1">
                  <a:txBody>
                    <a:bodyPr/>
                    <a:lstStyle/>
                    <a:p>
                      <a:endParaRPr lang="en-GB"/>
                    </a:p>
                  </a:txBody>
                  <a:tcPr/>
                </a:tc>
                <a:tc gridSpan="4">
                  <a:txBody>
                    <a:bodyPr/>
                    <a:lstStyle/>
                    <a:p>
                      <a:pPr algn="l" fontAlgn="b"/>
                      <a:r>
                        <a:rPr lang="en-GB" sz="1000" b="0" i="0" u="none" strike="noStrike" dirty="0">
                          <a:solidFill>
                            <a:srgbClr val="000000"/>
                          </a:solidFill>
                          <a:effectLst/>
                          <a:latin typeface="Calibri" panose="020F0502020204030204" pitchFamily="34" charset="0"/>
                        </a:rPr>
                        <a:t>Accept the project since the IRR of 5.66 is higher than cost of capital </a:t>
                      </a:r>
                    </a:p>
                  </a:txBody>
                  <a:tcPr marL="8320" marR="8320" marT="8320"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41001835"/>
                  </a:ext>
                </a:extLst>
              </a:tr>
              <a:tr h="183409">
                <a:tc gridSpan="2">
                  <a:txBody>
                    <a:bodyPr/>
                    <a:lstStyle/>
                    <a:p>
                      <a:pPr algn="l" fontAlgn="b"/>
                      <a:r>
                        <a:rPr lang="en-GB" sz="1000" b="0" i="0" u="none" strike="noStrike" dirty="0">
                          <a:solidFill>
                            <a:srgbClr val="000000"/>
                          </a:solidFill>
                          <a:effectLst/>
                          <a:latin typeface="Calibri" panose="020F0502020204030204" pitchFamily="34" charset="0"/>
                        </a:rPr>
                        <a:t>L = Lower rate</a:t>
                      </a:r>
                    </a:p>
                  </a:txBody>
                  <a:tcPr marL="8320" marR="8320" marT="832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extLst>
                  <a:ext uri="{0D108BD9-81ED-4DB2-BD59-A6C34878D82A}">
                    <a16:rowId xmlns:a16="http://schemas.microsoft.com/office/drawing/2014/main" val="1729261039"/>
                  </a:ext>
                </a:extLst>
              </a:tr>
              <a:tr h="183409">
                <a:tc gridSpan="2">
                  <a:txBody>
                    <a:bodyPr/>
                    <a:lstStyle/>
                    <a:p>
                      <a:pPr algn="l" fontAlgn="b"/>
                      <a:r>
                        <a:rPr lang="en-GB" sz="1000" b="0" i="0" u="none" strike="noStrike" dirty="0">
                          <a:solidFill>
                            <a:srgbClr val="000000"/>
                          </a:solidFill>
                          <a:effectLst/>
                          <a:latin typeface="Calibri" panose="020F0502020204030204" pitchFamily="34" charset="0"/>
                        </a:rPr>
                        <a:t>H= Higher rate</a:t>
                      </a:r>
                    </a:p>
                  </a:txBody>
                  <a:tcPr marL="8320" marR="8320" marT="832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extLst>
                  <a:ext uri="{0D108BD9-81ED-4DB2-BD59-A6C34878D82A}">
                    <a16:rowId xmlns:a16="http://schemas.microsoft.com/office/drawing/2014/main" val="2323490014"/>
                  </a:ext>
                </a:extLst>
              </a:tr>
              <a:tr h="183409">
                <a:tc gridSpan="2">
                  <a:txBody>
                    <a:bodyPr/>
                    <a:lstStyle/>
                    <a:p>
                      <a:pPr algn="l" fontAlgn="b"/>
                      <a:r>
                        <a:rPr lang="en-GB" sz="1000" b="0" i="0" u="none" strike="noStrike" dirty="0">
                          <a:solidFill>
                            <a:srgbClr val="000000"/>
                          </a:solidFill>
                          <a:effectLst/>
                          <a:latin typeface="Calibri" panose="020F0502020204030204" pitchFamily="34" charset="0"/>
                        </a:rPr>
                        <a:t>NL = NVP at lower rate</a:t>
                      </a:r>
                    </a:p>
                  </a:txBody>
                  <a:tcPr marL="8320" marR="8320" marT="832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extLst>
                  <a:ext uri="{0D108BD9-81ED-4DB2-BD59-A6C34878D82A}">
                    <a16:rowId xmlns:a16="http://schemas.microsoft.com/office/drawing/2014/main" val="553779465"/>
                  </a:ext>
                </a:extLst>
              </a:tr>
              <a:tr h="183409">
                <a:tc gridSpan="2">
                  <a:txBody>
                    <a:bodyPr/>
                    <a:lstStyle/>
                    <a:p>
                      <a:pPr algn="l" fontAlgn="b"/>
                      <a:r>
                        <a:rPr lang="en-GB" sz="1000" b="0" i="0" u="none" strike="noStrike" dirty="0">
                          <a:solidFill>
                            <a:srgbClr val="000000"/>
                          </a:solidFill>
                          <a:effectLst/>
                          <a:latin typeface="Calibri" panose="020F0502020204030204" pitchFamily="34" charset="0"/>
                        </a:rPr>
                        <a:t>NH= NVP at higher rate</a:t>
                      </a:r>
                    </a:p>
                  </a:txBody>
                  <a:tcPr marL="8320" marR="8320" marT="832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320" marR="8320" marT="8320" marB="0" anchor="b">
                    <a:lnL>
                      <a:noFill/>
                    </a:lnL>
                    <a:lnR>
                      <a:noFill/>
                    </a:lnR>
                    <a:lnT>
                      <a:noFill/>
                    </a:lnT>
                    <a:lnB>
                      <a:noFill/>
                    </a:lnB>
                  </a:tcPr>
                </a:tc>
                <a:extLst>
                  <a:ext uri="{0D108BD9-81ED-4DB2-BD59-A6C34878D82A}">
                    <a16:rowId xmlns:a16="http://schemas.microsoft.com/office/drawing/2014/main" val="1860301884"/>
                  </a:ext>
                </a:extLst>
              </a:tr>
            </a:tbl>
          </a:graphicData>
        </a:graphic>
      </p:graphicFrame>
    </p:spTree>
    <p:extLst>
      <p:ext uri="{BB962C8B-B14F-4D97-AF65-F5344CB8AC3E}">
        <p14:creationId xmlns:p14="http://schemas.microsoft.com/office/powerpoint/2010/main" val="22779431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15CB1-33A2-4B72-8B4C-44F29EAAFB75}"/>
              </a:ext>
            </a:extLst>
          </p:cNvPr>
          <p:cNvSpPr>
            <a:spLocks noGrp="1"/>
          </p:cNvSpPr>
          <p:nvPr>
            <p:ph type="title"/>
          </p:nvPr>
        </p:nvSpPr>
        <p:spPr/>
        <p:txBody>
          <a:bodyPr/>
          <a:lstStyle/>
          <a:p>
            <a:r>
              <a:rPr lang="en-GB" dirty="0"/>
              <a:t>IRR computation on project B</a:t>
            </a:r>
          </a:p>
        </p:txBody>
      </p:sp>
      <p:graphicFrame>
        <p:nvGraphicFramePr>
          <p:cNvPr id="13" name="Content Placeholder 12">
            <a:extLst>
              <a:ext uri="{FF2B5EF4-FFF2-40B4-BE49-F238E27FC236}">
                <a16:creationId xmlns:a16="http://schemas.microsoft.com/office/drawing/2014/main" id="{1493F9C6-070D-4227-B445-549D09B04564}"/>
              </a:ext>
            </a:extLst>
          </p:cNvPr>
          <p:cNvGraphicFramePr>
            <a:graphicFrameLocks noGrp="1"/>
          </p:cNvGraphicFramePr>
          <p:nvPr>
            <p:ph idx="1"/>
            <p:extLst>
              <p:ext uri="{D42A27DB-BD31-4B8C-83A1-F6EECF244321}">
                <p14:modId xmlns:p14="http://schemas.microsoft.com/office/powerpoint/2010/main" val="3841127582"/>
              </p:ext>
            </p:extLst>
          </p:nvPr>
        </p:nvGraphicFramePr>
        <p:xfrm>
          <a:off x="1012874" y="1692599"/>
          <a:ext cx="9566032" cy="4665995"/>
        </p:xfrm>
        <a:graphic>
          <a:graphicData uri="http://schemas.openxmlformats.org/drawingml/2006/table">
            <a:tbl>
              <a:tblPr/>
              <a:tblGrid>
                <a:gridCol w="949187">
                  <a:extLst>
                    <a:ext uri="{9D8B030D-6E8A-4147-A177-3AD203B41FA5}">
                      <a16:colId xmlns:a16="http://schemas.microsoft.com/office/drawing/2014/main" val="1019000155"/>
                    </a:ext>
                  </a:extLst>
                </a:gridCol>
                <a:gridCol w="1290302">
                  <a:extLst>
                    <a:ext uri="{9D8B030D-6E8A-4147-A177-3AD203B41FA5}">
                      <a16:colId xmlns:a16="http://schemas.microsoft.com/office/drawing/2014/main" val="1886509700"/>
                    </a:ext>
                  </a:extLst>
                </a:gridCol>
                <a:gridCol w="2471844">
                  <a:extLst>
                    <a:ext uri="{9D8B030D-6E8A-4147-A177-3AD203B41FA5}">
                      <a16:colId xmlns:a16="http://schemas.microsoft.com/office/drawing/2014/main" val="3505079805"/>
                    </a:ext>
                  </a:extLst>
                </a:gridCol>
                <a:gridCol w="1384231">
                  <a:extLst>
                    <a:ext uri="{9D8B030D-6E8A-4147-A177-3AD203B41FA5}">
                      <a16:colId xmlns:a16="http://schemas.microsoft.com/office/drawing/2014/main" val="2056479349"/>
                    </a:ext>
                  </a:extLst>
                </a:gridCol>
                <a:gridCol w="1097498">
                  <a:extLst>
                    <a:ext uri="{9D8B030D-6E8A-4147-A177-3AD203B41FA5}">
                      <a16:colId xmlns:a16="http://schemas.microsoft.com/office/drawing/2014/main" val="2899840276"/>
                    </a:ext>
                  </a:extLst>
                </a:gridCol>
                <a:gridCol w="1423783">
                  <a:extLst>
                    <a:ext uri="{9D8B030D-6E8A-4147-A177-3AD203B41FA5}">
                      <a16:colId xmlns:a16="http://schemas.microsoft.com/office/drawing/2014/main" val="2259894343"/>
                    </a:ext>
                  </a:extLst>
                </a:gridCol>
                <a:gridCol w="949187">
                  <a:extLst>
                    <a:ext uri="{9D8B030D-6E8A-4147-A177-3AD203B41FA5}">
                      <a16:colId xmlns:a16="http://schemas.microsoft.com/office/drawing/2014/main" val="2860979686"/>
                    </a:ext>
                  </a:extLst>
                </a:gridCol>
              </a:tblGrid>
              <a:tr h="177145">
                <a:tc>
                  <a:txBody>
                    <a:bodyPr/>
                    <a:lstStyle/>
                    <a:p>
                      <a:pPr algn="l" fontAlgn="b"/>
                      <a:r>
                        <a:rPr lang="en-GB" sz="1000" b="0" i="0" u="none" strike="noStrike" dirty="0">
                          <a:solidFill>
                            <a:srgbClr val="000000"/>
                          </a:solidFill>
                          <a:effectLst/>
                          <a:latin typeface="Calibri" panose="020F0502020204030204" pitchFamily="34" charset="0"/>
                        </a:rPr>
                        <a:t> cashflow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project B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Discounted factor @8%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gridSpan="3">
                  <a:txBody>
                    <a:bodyPr/>
                    <a:lstStyle/>
                    <a:p>
                      <a:pPr algn="l" fontAlgn="b"/>
                      <a:r>
                        <a:rPr lang="en-GB" sz="1000" b="0" i="0" u="none" strike="noStrike" dirty="0">
                          <a:solidFill>
                            <a:srgbClr val="000000"/>
                          </a:solidFill>
                          <a:effectLst/>
                          <a:latin typeface="Calibri" panose="020F0502020204030204" pitchFamily="34" charset="0"/>
                        </a:rPr>
                        <a:t> Assume discounted factor 33% </a:t>
                      </a:r>
                    </a:p>
                  </a:txBody>
                  <a:tcPr marL="8260" marR="8260" marT="8260" marB="0" anchor="b">
                    <a:lnL>
                      <a:noFill/>
                    </a:lnL>
                    <a:lnR>
                      <a:noFill/>
                    </a:lnR>
                    <a:lnT>
                      <a:noFill/>
                    </a:lnT>
                    <a:lnB>
                      <a:noFill/>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62262253"/>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0 </a:t>
                      </a:r>
                    </a:p>
                  </a:txBody>
                  <a:tcPr marL="8260" marR="8260" marT="8260" marB="0" anchor="b">
                    <a:lnL>
                      <a:noFill/>
                    </a:lnL>
                    <a:lnR>
                      <a:noFill/>
                    </a:lnR>
                    <a:lnT>
                      <a:noFill/>
                    </a:lnT>
                    <a:lnB>
                      <a:noFill/>
                    </a:lnB>
                  </a:tcPr>
                </a:tc>
                <a:tc>
                  <a:txBody>
                    <a:bodyPr/>
                    <a:lstStyle/>
                    <a:p>
                      <a:pPr algn="l" fontAlgn="b"/>
                      <a:r>
                        <a:rPr lang="en-GB" sz="800" b="0" i="0" u="none" strike="noStrike" dirty="0">
                          <a:solidFill>
                            <a:srgbClr val="000000"/>
                          </a:solidFill>
                          <a:effectLst/>
                          <a:latin typeface="Arial" panose="020B0604020202020204" pitchFamily="34" charset="0"/>
                        </a:rPr>
                        <a:t>- 1,250,000.00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1.0000</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1,250,000.00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350082657"/>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1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0.92590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416,655.00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0.7519</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338,355.00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4289172549"/>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2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0.85730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385,785.00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0.5653</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254,385.00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2578879768"/>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3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0.79380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357,210.00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0.4251</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191,295.00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226877939"/>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4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450,000.00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0.73500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330,750.00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0.3196</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143,820.00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2173383349"/>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5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0.68060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272,240.00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0.2403</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96,120.00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3758506729"/>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6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0.63020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252,080.00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0.1807</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72,280.00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100012484"/>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7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0.58350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233,400.00 </a:t>
                      </a: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0.1358</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54,320.00 </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2993124571"/>
                  </a:ext>
                </a:extLst>
              </a:tr>
              <a:tr h="320632">
                <a:tc>
                  <a:txBody>
                    <a:bodyPr/>
                    <a:lstStyle/>
                    <a:p>
                      <a:pPr algn="l" fontAlgn="b"/>
                      <a:r>
                        <a:rPr lang="en-GB" sz="1000" b="0" i="0" u="none" strike="noStrike" dirty="0">
                          <a:solidFill>
                            <a:srgbClr val="000000"/>
                          </a:solidFill>
                          <a:effectLst/>
                          <a:latin typeface="Calibri" panose="020F0502020204030204" pitchFamily="34" charset="0"/>
                        </a:rPr>
                        <a:t> year 8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400,000.00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0.54030 </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216,120.00 </a:t>
                      </a:r>
                    </a:p>
                  </a:txBody>
                  <a:tcPr marL="8260" marR="8260" marT="82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GB" sz="1000" b="0" i="0" u="none" strike="noStrike" dirty="0">
                          <a:solidFill>
                            <a:srgbClr val="000000"/>
                          </a:solidFill>
                          <a:effectLst/>
                          <a:latin typeface="Calibri" panose="020F0502020204030204" pitchFamily="34" charset="0"/>
                        </a:rPr>
                        <a:t>0.1021</a:t>
                      </a: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40,840.00 </a:t>
                      </a:r>
                    </a:p>
                  </a:txBody>
                  <a:tcPr marL="8260" marR="8260" marT="826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474701930"/>
                  </a:ext>
                </a:extLst>
              </a:tr>
              <a:tr h="186002">
                <a:tc gridSpan="2">
                  <a:txBody>
                    <a:bodyPr/>
                    <a:lstStyle/>
                    <a:p>
                      <a:pPr algn="l" fontAlgn="b"/>
                      <a:r>
                        <a:rPr lang="en-GB" sz="1000" b="0" i="0" u="none" strike="noStrike" dirty="0">
                          <a:solidFill>
                            <a:srgbClr val="000000"/>
                          </a:solidFill>
                          <a:effectLst/>
                          <a:latin typeface="Calibri" panose="020F0502020204030204" pitchFamily="34" charset="0"/>
                        </a:rPr>
                        <a:t> NVP at 8% </a:t>
                      </a:r>
                    </a:p>
                  </a:txBody>
                  <a:tcPr marL="8260" marR="8260" marT="826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1,214,240.00 </a:t>
                      </a:r>
                    </a:p>
                  </a:txBody>
                  <a:tcPr marL="8260" marR="8260" marT="826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r>
                        <a:rPr lang="en-GB" sz="1000" b="0" i="0" u="none" strike="noStrike" dirty="0">
                          <a:solidFill>
                            <a:srgbClr val="000000"/>
                          </a:solidFill>
                          <a:effectLst/>
                          <a:latin typeface="Calibri" panose="020F0502020204030204" pitchFamily="34" charset="0"/>
                        </a:rPr>
                        <a:t>-        58,585.00 </a:t>
                      </a:r>
                    </a:p>
                  </a:txBody>
                  <a:tcPr marL="8260" marR="8260" marT="826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282211507"/>
                  </a:ext>
                </a:extLst>
              </a:tr>
              <a:tr h="177145">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890522364"/>
                  </a:ext>
                </a:extLst>
              </a:tr>
              <a:tr h="177145">
                <a:tc gridSpan="3">
                  <a:txBody>
                    <a:bodyPr/>
                    <a:lstStyle/>
                    <a:p>
                      <a:pPr algn="l" rtl="0" fontAlgn="ctr">
                        <a:buClr>
                          <a:srgbClr val="000000"/>
                        </a:buClr>
                        <a:buSzPts val="1100"/>
                        <a:buFont typeface="Calibri" panose="020F0502020204030204" pitchFamily="34" charset="0"/>
                        <a:buChar char="("/>
                      </a:pPr>
                      <a:endParaRPr lang="en-GB" sz="1000" b="0" i="0" u="none" strike="noStrike" dirty="0">
                        <a:solidFill>
                          <a:srgbClr val="000000"/>
                        </a:solidFill>
                        <a:effectLst/>
                        <a:latin typeface="Calibri" panose="020F0502020204030204" pitchFamily="34" charset="0"/>
                      </a:endParaRPr>
                    </a:p>
                  </a:txBody>
                  <a:tcPr marL="8260" marR="8260" marT="8260" marB="0" anchor="ctr">
                    <a:lnL>
                      <a:noFill/>
                    </a:lnL>
                    <a:lnR>
                      <a:noFill/>
                    </a:lnR>
                    <a:lnT>
                      <a:noFill/>
                    </a:lnT>
                    <a:lnB>
                      <a:noFill/>
                    </a:lnB>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r" fontAlgn="b"/>
                      <a:r>
                        <a:rPr lang="en-GB" sz="1000" b="0" i="0" u="none" strike="noStrike" dirty="0">
                          <a:solidFill>
                            <a:srgbClr val="000000"/>
                          </a:solidFill>
                          <a:effectLst/>
                          <a:latin typeface="Calibri" panose="020F0502020204030204" pitchFamily="34" charset="0"/>
                        </a:rPr>
                        <a:t>9.1507</a:t>
                      </a: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3779690002"/>
                  </a:ext>
                </a:extLst>
              </a:tr>
              <a:tr h="177145">
                <a:tc>
                  <a:txBody>
                    <a:bodyPr/>
                    <a:lstStyle/>
                    <a:p>
                      <a:pPr algn="l" fontAlgn="b"/>
                      <a:r>
                        <a:rPr lang="en-GB" sz="1000" b="0" i="0" u="none" strike="noStrike" dirty="0">
                          <a:solidFill>
                            <a:srgbClr val="000000"/>
                          </a:solidFill>
                          <a:effectLst/>
                          <a:latin typeface="Calibri" panose="020F0502020204030204" pitchFamily="34" charset="0"/>
                        </a:rPr>
                        <a:t> decision  </a:t>
                      </a:r>
                    </a:p>
                  </a:txBody>
                  <a:tcPr marL="8260" marR="8260" marT="8260" marB="0" anchor="b">
                    <a:lnL>
                      <a:noFill/>
                    </a:lnL>
                    <a:lnR>
                      <a:noFill/>
                    </a:lnR>
                    <a:lnT>
                      <a:noFill/>
                    </a:lnT>
                    <a:lnB>
                      <a:noFill/>
                    </a:lnB>
                  </a:tcPr>
                </a:tc>
                <a:tc gridSpan="5">
                  <a:txBody>
                    <a:bodyPr/>
                    <a:lstStyle/>
                    <a:p>
                      <a:pPr algn="l" rtl="0" fontAlgn="ctr"/>
                      <a:r>
                        <a:rPr lang="en-GB" sz="1000" b="0" i="0" u="none" strike="noStrike" dirty="0">
                          <a:solidFill>
                            <a:srgbClr val="000000"/>
                          </a:solidFill>
                          <a:effectLst/>
                          <a:latin typeface="Calibri" panose="020F0502020204030204" pitchFamily="34" charset="0"/>
                        </a:rPr>
                        <a:t>Accept project B the IRR of 9.15 % is higher than cost of capital of 8 %</a:t>
                      </a:r>
                    </a:p>
                  </a:txBody>
                  <a:tcPr marL="8260" marR="8260" marT="8260" marB="0" anchor="ctr">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145136851"/>
                  </a:ext>
                </a:extLst>
              </a:tr>
              <a:tr h="177145">
                <a:tc gridSpan="2">
                  <a:txBody>
                    <a:bodyPr/>
                    <a:lstStyle/>
                    <a:p>
                      <a:pPr algn="l" fontAlgn="b"/>
                      <a:r>
                        <a:rPr lang="en-GB" sz="1000" b="0" i="0" u="none" strike="noStrike" dirty="0">
                          <a:solidFill>
                            <a:srgbClr val="000000"/>
                          </a:solidFill>
                          <a:effectLst/>
                          <a:latin typeface="Calibri" panose="020F0502020204030204" pitchFamily="34" charset="0"/>
                        </a:rPr>
                        <a:t>L = Lower rate</a:t>
                      </a:r>
                    </a:p>
                  </a:txBody>
                  <a:tcPr marL="8260" marR="8260" marT="826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675045104"/>
                  </a:ext>
                </a:extLst>
              </a:tr>
              <a:tr h="177145">
                <a:tc gridSpan="2">
                  <a:txBody>
                    <a:bodyPr/>
                    <a:lstStyle/>
                    <a:p>
                      <a:pPr algn="l" fontAlgn="b"/>
                      <a:r>
                        <a:rPr lang="en-GB" sz="1000" b="0" i="0" u="none" strike="noStrike" dirty="0">
                          <a:solidFill>
                            <a:srgbClr val="000000"/>
                          </a:solidFill>
                          <a:effectLst/>
                          <a:latin typeface="Calibri" panose="020F0502020204030204" pitchFamily="34" charset="0"/>
                        </a:rPr>
                        <a:t>H= Higher rate</a:t>
                      </a:r>
                    </a:p>
                  </a:txBody>
                  <a:tcPr marL="8260" marR="8260" marT="826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2885478678"/>
                  </a:ext>
                </a:extLst>
              </a:tr>
              <a:tr h="177145">
                <a:tc gridSpan="2">
                  <a:txBody>
                    <a:bodyPr/>
                    <a:lstStyle/>
                    <a:p>
                      <a:pPr algn="l" fontAlgn="b"/>
                      <a:r>
                        <a:rPr lang="en-GB" sz="1000" b="0" i="0" u="none" strike="noStrike" dirty="0">
                          <a:solidFill>
                            <a:srgbClr val="000000"/>
                          </a:solidFill>
                          <a:effectLst/>
                          <a:latin typeface="Calibri" panose="020F0502020204030204" pitchFamily="34" charset="0"/>
                        </a:rPr>
                        <a:t>NL = NVP at lower rate</a:t>
                      </a:r>
                    </a:p>
                  </a:txBody>
                  <a:tcPr marL="8260" marR="8260" marT="826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083979757"/>
                  </a:ext>
                </a:extLst>
              </a:tr>
              <a:tr h="177145">
                <a:tc gridSpan="2">
                  <a:txBody>
                    <a:bodyPr/>
                    <a:lstStyle/>
                    <a:p>
                      <a:pPr algn="l" fontAlgn="b"/>
                      <a:r>
                        <a:rPr lang="en-GB" sz="1000" b="0" i="0" u="none" strike="noStrike" dirty="0">
                          <a:solidFill>
                            <a:srgbClr val="000000"/>
                          </a:solidFill>
                          <a:effectLst/>
                          <a:latin typeface="Calibri" panose="020F0502020204030204" pitchFamily="34" charset="0"/>
                        </a:rPr>
                        <a:t>NH= NVP at higher rate</a:t>
                      </a:r>
                    </a:p>
                  </a:txBody>
                  <a:tcPr marL="8260" marR="8260" marT="8260" marB="0" anchor="b">
                    <a:lnL>
                      <a:noFill/>
                    </a:lnL>
                    <a:lnR>
                      <a:noFill/>
                    </a:lnR>
                    <a:lnT>
                      <a:noFill/>
                    </a:lnT>
                    <a:lnB>
                      <a:noFill/>
                    </a:lnB>
                  </a:tcPr>
                </a:tc>
                <a:tc hMerge="1">
                  <a:txBody>
                    <a:bodyPr/>
                    <a:lstStyle/>
                    <a:p>
                      <a:endParaRPr lang="en-GB"/>
                    </a:p>
                  </a:txBody>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1553990073"/>
                  </a:ext>
                </a:extLst>
              </a:tr>
              <a:tr h="177145">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8260" marR="8260" marT="8260" marB="0" anchor="b">
                    <a:lnL>
                      <a:noFill/>
                    </a:lnL>
                    <a:lnR>
                      <a:noFill/>
                    </a:lnR>
                    <a:lnT>
                      <a:noFill/>
                    </a:lnT>
                    <a:lnB>
                      <a:noFill/>
                    </a:lnB>
                  </a:tcPr>
                </a:tc>
                <a:extLst>
                  <a:ext uri="{0D108BD9-81ED-4DB2-BD59-A6C34878D82A}">
                    <a16:rowId xmlns:a16="http://schemas.microsoft.com/office/drawing/2014/main" val="762663183"/>
                  </a:ext>
                </a:extLst>
              </a:tr>
            </a:tbl>
          </a:graphicData>
        </a:graphic>
      </p:graphicFrame>
    </p:spTree>
    <p:extLst>
      <p:ext uri="{BB962C8B-B14F-4D97-AF65-F5344CB8AC3E}">
        <p14:creationId xmlns:p14="http://schemas.microsoft.com/office/powerpoint/2010/main" val="382702643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160</TotalTime>
  <Words>2683</Words>
  <Application>Microsoft Office PowerPoint</Application>
  <PresentationFormat>Widescreen</PresentationFormat>
  <Paragraphs>851</Paragraphs>
  <Slides>20</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Trebuchet MS</vt:lpstr>
      <vt:lpstr>Wingdings 3</vt:lpstr>
      <vt:lpstr>Facet</vt:lpstr>
      <vt:lpstr>Capital Budgeting Decisions</vt:lpstr>
      <vt:lpstr>Capital  budgeting </vt:lpstr>
      <vt:lpstr>Using PVIF and formula PVIF = 1 / (1 + r)n</vt:lpstr>
      <vt:lpstr>NVP computations of project A</vt:lpstr>
      <vt:lpstr>NVP computations of project B</vt:lpstr>
      <vt:lpstr>NVP computations of project C</vt:lpstr>
      <vt:lpstr>NVP decisions and limitations </vt:lpstr>
      <vt:lpstr>IRR computation on project A</vt:lpstr>
      <vt:lpstr>IRR computation on project B</vt:lpstr>
      <vt:lpstr>IRR computation on project C</vt:lpstr>
      <vt:lpstr>IRR decision and limitations</vt:lpstr>
      <vt:lpstr>Payback period on project A</vt:lpstr>
      <vt:lpstr>Discounted payback for project A</vt:lpstr>
      <vt:lpstr>Payback period on project B</vt:lpstr>
      <vt:lpstr>Discounted payback for project B</vt:lpstr>
      <vt:lpstr>Payback period on project C</vt:lpstr>
      <vt:lpstr>Discounted payback for project C</vt:lpstr>
      <vt:lpstr>Payback decisions and limitations </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mike</cp:lastModifiedBy>
  <cp:revision>27</cp:revision>
  <dcterms:created xsi:type="dcterms:W3CDTF">2021-05-05T01:23:58Z</dcterms:created>
  <dcterms:modified xsi:type="dcterms:W3CDTF">2021-05-05T04:04:02Z</dcterms:modified>
</cp:coreProperties>
</file>